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59.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64.JPG" ContentType="image/jpeg"/>
  <Override PartName="/ppt/media/image65.JPG" ContentType="image/jpeg"/>
  <Override PartName="/ppt/media/image66.jpg" ContentType="image/jpeg"/>
  <Override PartName="/ppt/media/image6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62" r:id="rId2"/>
    <p:sldId id="2719" r:id="rId3"/>
    <p:sldId id="270" r:id="rId4"/>
    <p:sldId id="273" r:id="rId5"/>
    <p:sldId id="302" r:id="rId6"/>
    <p:sldId id="266" r:id="rId7"/>
    <p:sldId id="305" r:id="rId8"/>
    <p:sldId id="531" r:id="rId9"/>
    <p:sldId id="311" r:id="rId10"/>
    <p:sldId id="288" r:id="rId11"/>
    <p:sldId id="2718" r:id="rId12"/>
    <p:sldId id="267" r:id="rId13"/>
    <p:sldId id="268" r:id="rId14"/>
    <p:sldId id="269" r:id="rId15"/>
    <p:sldId id="2720" r:id="rId16"/>
    <p:sldId id="278" r:id="rId17"/>
    <p:sldId id="281" r:id="rId18"/>
    <p:sldId id="286" r:id="rId19"/>
    <p:sldId id="303" r:id="rId20"/>
    <p:sldId id="568" r:id="rId21"/>
    <p:sldId id="567" r:id="rId2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0B23E-BBF4-426E-87B6-C5F7E5CED8C5}"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s-CO"/>
        </a:p>
      </dgm:t>
    </dgm:pt>
    <dgm:pt modelId="{7289A411-F32A-4D23-AB35-2590D446F8BB}">
      <dgm:prSet phldrT="[Texto]" custT="1"/>
      <dgm:spPr>
        <a:solidFill>
          <a:srgbClr val="002060"/>
        </a:solidFill>
      </dgm:spPr>
      <dgm:t>
        <a:bodyPr/>
        <a:lstStyle/>
        <a:p>
          <a:r>
            <a:rPr lang="es-CO" sz="1800" b="0" dirty="0">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DIRECCIÓN NACIONAL DE BOMBEROS</a:t>
          </a:r>
        </a:p>
      </dgm:t>
    </dgm:pt>
    <dgm:pt modelId="{8DEAF7C8-D65F-4C97-995B-4023E5D7EE0B}" type="parTrans" cxnId="{EF80A8FB-0375-48F1-A7A2-4F1F767D2CAA}">
      <dgm:prSet/>
      <dgm:spPr/>
      <dgm:t>
        <a:bodyPr/>
        <a:lstStyle/>
        <a:p>
          <a:endParaRPr lang="es-CO"/>
        </a:p>
      </dgm:t>
    </dgm:pt>
    <dgm:pt modelId="{2F7A4C57-40AF-4DDD-9780-93F000E00C38}" type="sibTrans" cxnId="{EF80A8FB-0375-48F1-A7A2-4F1F767D2CAA}">
      <dgm:prSet/>
      <dgm:spPr/>
      <dgm:t>
        <a:bodyPr/>
        <a:lstStyle/>
        <a:p>
          <a:endParaRPr lang="es-CO"/>
        </a:p>
      </dgm:t>
    </dgm:pt>
    <dgm:pt modelId="{3ECB4FDB-CF36-4D12-A3C5-B2A735A929D0}">
      <dgm:prSet phldrT="[Texto]"/>
      <dgm:spPr>
        <a:solidFill>
          <a:srgbClr val="C00000"/>
        </a:solidFill>
      </dgm:spPr>
      <dgm:t>
        <a:bodyPr/>
        <a:lstStyle/>
        <a:p>
          <a:r>
            <a:rPr lang="es-CO"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Cuerpos de Bomberos Voluntarios (634)</a:t>
          </a:r>
        </a:p>
      </dgm:t>
    </dgm:pt>
    <dgm:pt modelId="{46D25F6E-E444-4AC7-B91F-04FB146BEF65}" type="parTrans" cxnId="{FF2D0FF4-C492-4CC4-8299-B7C5278EE386}">
      <dgm:prSet/>
      <dgm:spPr/>
      <dgm:t>
        <a:bodyPr/>
        <a:lstStyle/>
        <a:p>
          <a:endParaRPr lang="es-CO"/>
        </a:p>
      </dgm:t>
    </dgm:pt>
    <dgm:pt modelId="{F88DA2B5-1D96-46AE-9318-39CD43A878B9}" type="sibTrans" cxnId="{FF2D0FF4-C492-4CC4-8299-B7C5278EE386}">
      <dgm:prSet/>
      <dgm:spPr/>
      <dgm:t>
        <a:bodyPr/>
        <a:lstStyle/>
        <a:p>
          <a:endParaRPr lang="es-CO"/>
        </a:p>
      </dgm:t>
    </dgm:pt>
    <dgm:pt modelId="{C72E7AD0-590A-4ECA-9FAA-712F22646BE9}">
      <dgm:prSet phldrT="[Texto]"/>
      <dgm:spPr>
        <a:solidFill>
          <a:srgbClr val="C00000"/>
        </a:solidFill>
      </dgm:spPr>
      <dgm:t>
        <a:bodyPr/>
        <a:lstStyle/>
        <a:p>
          <a:r>
            <a:rPr lang="es-CO"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Cuerpos de Bomberos Oficiales (21)</a:t>
          </a:r>
        </a:p>
      </dgm:t>
    </dgm:pt>
    <dgm:pt modelId="{EEE07D7C-87FD-4090-AFA6-BC05A7C9ADF9}" type="parTrans" cxnId="{4C810504-260F-41B3-B45F-2DDCE4CF1D10}">
      <dgm:prSet/>
      <dgm:spPr/>
      <dgm:t>
        <a:bodyPr/>
        <a:lstStyle/>
        <a:p>
          <a:endParaRPr lang="es-CO"/>
        </a:p>
      </dgm:t>
    </dgm:pt>
    <dgm:pt modelId="{AD482CF2-FA7A-4CDF-B990-58C6E58D8B71}" type="sibTrans" cxnId="{4C810504-260F-41B3-B45F-2DDCE4CF1D10}">
      <dgm:prSet/>
      <dgm:spPr/>
      <dgm:t>
        <a:bodyPr/>
        <a:lstStyle/>
        <a:p>
          <a:endParaRPr lang="es-CO"/>
        </a:p>
      </dgm:t>
    </dgm:pt>
    <dgm:pt modelId="{40F0BDD6-2E27-4ED0-A060-FE4278E80250}">
      <dgm:prSet phldrT="[Texto]"/>
      <dgm:spPr>
        <a:solidFill>
          <a:srgbClr val="C00000"/>
        </a:solidFill>
      </dgm:spPr>
      <dgm:t>
        <a:bodyPr/>
        <a:lstStyle/>
        <a:p>
          <a:r>
            <a:rPr lang="es-CO"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Cuerpos de Bomberos Aeronáuticos (32</a:t>
          </a:r>
          <a:r>
            <a:rPr lang="es-CO" dirty="0">
              <a:solidFill>
                <a:schemeClr val="bg1"/>
              </a:solidFill>
              <a:effectLst>
                <a:outerShdw blurRad="38100" dist="38100" dir="2700000" algn="tl">
                  <a:srgbClr val="000000">
                    <a:alpha val="43137"/>
                  </a:srgbClr>
                </a:outerShdw>
              </a:effectLst>
            </a:rPr>
            <a:t>)</a:t>
          </a:r>
        </a:p>
      </dgm:t>
    </dgm:pt>
    <dgm:pt modelId="{A2C1B1FE-E9DC-4BC9-BE6C-A8EEE47DC229}" type="parTrans" cxnId="{BBDE9085-5E1A-4478-BCE1-FEC7EB8657BC}">
      <dgm:prSet/>
      <dgm:spPr/>
      <dgm:t>
        <a:bodyPr/>
        <a:lstStyle/>
        <a:p>
          <a:endParaRPr lang="es-CO"/>
        </a:p>
      </dgm:t>
    </dgm:pt>
    <dgm:pt modelId="{7AE0F874-625D-4A61-B79A-4024ED063209}" type="sibTrans" cxnId="{BBDE9085-5E1A-4478-BCE1-FEC7EB8657BC}">
      <dgm:prSet/>
      <dgm:spPr/>
      <dgm:t>
        <a:bodyPr/>
        <a:lstStyle/>
        <a:p>
          <a:endParaRPr lang="es-CO"/>
        </a:p>
      </dgm:t>
    </dgm:pt>
    <dgm:pt modelId="{9A6C9DCB-552B-4CE7-AB9B-4BEE9167FA7B}" type="pres">
      <dgm:prSet presAssocID="{4590B23E-BBF4-426E-87B6-C5F7E5CED8C5}" presName="Name0" presStyleCnt="0">
        <dgm:presLayoutVars>
          <dgm:chPref val="1"/>
          <dgm:dir/>
          <dgm:animOne val="branch"/>
          <dgm:animLvl val="lvl"/>
          <dgm:resizeHandles val="exact"/>
        </dgm:presLayoutVars>
      </dgm:prSet>
      <dgm:spPr/>
    </dgm:pt>
    <dgm:pt modelId="{65183521-B17D-4A0D-AF6D-F617ABFFAF2D}" type="pres">
      <dgm:prSet presAssocID="{7289A411-F32A-4D23-AB35-2590D446F8BB}" presName="root1" presStyleCnt="0"/>
      <dgm:spPr/>
    </dgm:pt>
    <dgm:pt modelId="{C58F230B-2A3B-4EBA-B2E8-5E91CFE57F39}" type="pres">
      <dgm:prSet presAssocID="{7289A411-F32A-4D23-AB35-2590D446F8BB}" presName="LevelOneTextNode" presStyleLbl="node0" presStyleIdx="0" presStyleCnt="1" custAng="5400000" custScaleX="177797" custScaleY="72232" custLinFactX="-100000" custLinFactNeighborX="-177584" custLinFactNeighborY="7">
        <dgm:presLayoutVars>
          <dgm:chPref val="3"/>
        </dgm:presLayoutVars>
      </dgm:prSet>
      <dgm:spPr/>
    </dgm:pt>
    <dgm:pt modelId="{33D613F5-4903-4E9A-891A-2DAC9D9FA7A2}" type="pres">
      <dgm:prSet presAssocID="{7289A411-F32A-4D23-AB35-2590D446F8BB}" presName="level2hierChild" presStyleCnt="0"/>
      <dgm:spPr/>
    </dgm:pt>
    <dgm:pt modelId="{D676D874-8DD7-4800-B739-73534E6CE51F}" type="pres">
      <dgm:prSet presAssocID="{46D25F6E-E444-4AC7-B91F-04FB146BEF65}" presName="conn2-1" presStyleLbl="parChTrans1D2" presStyleIdx="0" presStyleCnt="3"/>
      <dgm:spPr/>
    </dgm:pt>
    <dgm:pt modelId="{046D47E1-1723-406F-BFBA-D0CB77A4E3F0}" type="pres">
      <dgm:prSet presAssocID="{46D25F6E-E444-4AC7-B91F-04FB146BEF65}" presName="connTx" presStyleLbl="parChTrans1D2" presStyleIdx="0" presStyleCnt="3"/>
      <dgm:spPr/>
    </dgm:pt>
    <dgm:pt modelId="{AF899AE5-9DEF-458C-BA5D-E074740F75F0}" type="pres">
      <dgm:prSet presAssocID="{3ECB4FDB-CF36-4D12-A3C5-B2A735A929D0}" presName="root2" presStyleCnt="0"/>
      <dgm:spPr/>
    </dgm:pt>
    <dgm:pt modelId="{F61259C3-E69F-4DAB-834E-690670100F28}" type="pres">
      <dgm:prSet presAssocID="{3ECB4FDB-CF36-4D12-A3C5-B2A735A929D0}" presName="LevelTwoTextNode" presStyleLbl="node2" presStyleIdx="0" presStyleCnt="3" custLinFactNeighborX="-3468">
        <dgm:presLayoutVars>
          <dgm:chPref val="3"/>
        </dgm:presLayoutVars>
      </dgm:prSet>
      <dgm:spPr/>
    </dgm:pt>
    <dgm:pt modelId="{98AD939A-254C-4827-B046-855D93A1A7A6}" type="pres">
      <dgm:prSet presAssocID="{3ECB4FDB-CF36-4D12-A3C5-B2A735A929D0}" presName="level3hierChild" presStyleCnt="0"/>
      <dgm:spPr/>
    </dgm:pt>
    <dgm:pt modelId="{374FA28B-5713-433E-BE6F-0776AC3F2FD6}" type="pres">
      <dgm:prSet presAssocID="{EEE07D7C-87FD-4090-AFA6-BC05A7C9ADF9}" presName="conn2-1" presStyleLbl="parChTrans1D2" presStyleIdx="1" presStyleCnt="3"/>
      <dgm:spPr/>
    </dgm:pt>
    <dgm:pt modelId="{005A0BD4-751F-4C60-8481-D2F40110440E}" type="pres">
      <dgm:prSet presAssocID="{EEE07D7C-87FD-4090-AFA6-BC05A7C9ADF9}" presName="connTx" presStyleLbl="parChTrans1D2" presStyleIdx="1" presStyleCnt="3"/>
      <dgm:spPr/>
    </dgm:pt>
    <dgm:pt modelId="{6C0F68F3-8AF2-434E-9BE7-DC411756FF3A}" type="pres">
      <dgm:prSet presAssocID="{C72E7AD0-590A-4ECA-9FAA-712F22646BE9}" presName="root2" presStyleCnt="0"/>
      <dgm:spPr/>
    </dgm:pt>
    <dgm:pt modelId="{452A091C-CA81-414F-9D5C-B14A61A443E4}" type="pres">
      <dgm:prSet presAssocID="{C72E7AD0-590A-4ECA-9FAA-712F22646BE9}" presName="LevelTwoTextNode" presStyleLbl="node2" presStyleIdx="1" presStyleCnt="3" custLinFactNeighborX="-3468">
        <dgm:presLayoutVars>
          <dgm:chPref val="3"/>
        </dgm:presLayoutVars>
      </dgm:prSet>
      <dgm:spPr/>
    </dgm:pt>
    <dgm:pt modelId="{B77C1F29-E55F-4F9F-96E5-CF4AB3D08EFB}" type="pres">
      <dgm:prSet presAssocID="{C72E7AD0-590A-4ECA-9FAA-712F22646BE9}" presName="level3hierChild" presStyleCnt="0"/>
      <dgm:spPr/>
    </dgm:pt>
    <dgm:pt modelId="{29002E6E-90BE-4B34-8855-3A3A16E54884}" type="pres">
      <dgm:prSet presAssocID="{A2C1B1FE-E9DC-4BC9-BE6C-A8EEE47DC229}" presName="conn2-1" presStyleLbl="parChTrans1D2" presStyleIdx="2" presStyleCnt="3"/>
      <dgm:spPr/>
    </dgm:pt>
    <dgm:pt modelId="{50A27835-6B4E-4CD1-B551-20E6C226047F}" type="pres">
      <dgm:prSet presAssocID="{A2C1B1FE-E9DC-4BC9-BE6C-A8EEE47DC229}" presName="connTx" presStyleLbl="parChTrans1D2" presStyleIdx="2" presStyleCnt="3"/>
      <dgm:spPr/>
    </dgm:pt>
    <dgm:pt modelId="{E6668CDC-506A-4AB4-A13B-42F565305E5A}" type="pres">
      <dgm:prSet presAssocID="{40F0BDD6-2E27-4ED0-A060-FE4278E80250}" presName="root2" presStyleCnt="0"/>
      <dgm:spPr/>
    </dgm:pt>
    <dgm:pt modelId="{7C82D5D3-859B-4734-BE56-8AF95F6DB83F}" type="pres">
      <dgm:prSet presAssocID="{40F0BDD6-2E27-4ED0-A060-FE4278E80250}" presName="LevelTwoTextNode" presStyleLbl="node2" presStyleIdx="2" presStyleCnt="3" custLinFactNeighborX="-3468">
        <dgm:presLayoutVars>
          <dgm:chPref val="3"/>
        </dgm:presLayoutVars>
      </dgm:prSet>
      <dgm:spPr/>
    </dgm:pt>
    <dgm:pt modelId="{A6ABB558-BFF8-4FCC-AA2A-763E81CAE4E8}" type="pres">
      <dgm:prSet presAssocID="{40F0BDD6-2E27-4ED0-A060-FE4278E80250}" presName="level3hierChild" presStyleCnt="0"/>
      <dgm:spPr/>
    </dgm:pt>
  </dgm:ptLst>
  <dgm:cxnLst>
    <dgm:cxn modelId="{4C810504-260F-41B3-B45F-2DDCE4CF1D10}" srcId="{7289A411-F32A-4D23-AB35-2590D446F8BB}" destId="{C72E7AD0-590A-4ECA-9FAA-712F22646BE9}" srcOrd="1" destOrd="0" parTransId="{EEE07D7C-87FD-4090-AFA6-BC05A7C9ADF9}" sibTransId="{AD482CF2-FA7A-4CDF-B990-58C6E58D8B71}"/>
    <dgm:cxn modelId="{E998AC61-B301-44B4-A9A6-3489927766BF}" type="presOf" srcId="{40F0BDD6-2E27-4ED0-A060-FE4278E80250}" destId="{7C82D5D3-859B-4734-BE56-8AF95F6DB83F}" srcOrd="0" destOrd="0" presId="urn:microsoft.com/office/officeart/2008/layout/HorizontalMultiLevelHierarchy"/>
    <dgm:cxn modelId="{7F349E6A-13AA-4651-8F8A-A85C923D5BC9}" type="presOf" srcId="{46D25F6E-E444-4AC7-B91F-04FB146BEF65}" destId="{046D47E1-1723-406F-BFBA-D0CB77A4E3F0}" srcOrd="1" destOrd="0" presId="urn:microsoft.com/office/officeart/2008/layout/HorizontalMultiLevelHierarchy"/>
    <dgm:cxn modelId="{DE12647A-1BB9-4E5B-AB0F-419BC450C38A}" type="presOf" srcId="{3ECB4FDB-CF36-4D12-A3C5-B2A735A929D0}" destId="{F61259C3-E69F-4DAB-834E-690670100F28}" srcOrd="0" destOrd="0" presId="urn:microsoft.com/office/officeart/2008/layout/HorizontalMultiLevelHierarchy"/>
    <dgm:cxn modelId="{F704B97C-552F-4F0A-ACF1-9CDD1429E5DA}" type="presOf" srcId="{7289A411-F32A-4D23-AB35-2590D446F8BB}" destId="{C58F230B-2A3B-4EBA-B2E8-5E91CFE57F39}" srcOrd="0" destOrd="0" presId="urn:microsoft.com/office/officeart/2008/layout/HorizontalMultiLevelHierarchy"/>
    <dgm:cxn modelId="{4EC28082-AFEF-4B6A-8D23-51AE22A45EF9}" type="presOf" srcId="{4590B23E-BBF4-426E-87B6-C5F7E5CED8C5}" destId="{9A6C9DCB-552B-4CE7-AB9B-4BEE9167FA7B}" srcOrd="0" destOrd="0" presId="urn:microsoft.com/office/officeart/2008/layout/HorizontalMultiLevelHierarchy"/>
    <dgm:cxn modelId="{222E5C85-2BBB-4CC4-945C-261E49B180B9}" type="presOf" srcId="{EEE07D7C-87FD-4090-AFA6-BC05A7C9ADF9}" destId="{005A0BD4-751F-4C60-8481-D2F40110440E}" srcOrd="1" destOrd="0" presId="urn:microsoft.com/office/officeart/2008/layout/HorizontalMultiLevelHierarchy"/>
    <dgm:cxn modelId="{BBDE9085-5E1A-4478-BCE1-FEC7EB8657BC}" srcId="{7289A411-F32A-4D23-AB35-2590D446F8BB}" destId="{40F0BDD6-2E27-4ED0-A060-FE4278E80250}" srcOrd="2" destOrd="0" parTransId="{A2C1B1FE-E9DC-4BC9-BE6C-A8EEE47DC229}" sibTransId="{7AE0F874-625D-4A61-B79A-4024ED063209}"/>
    <dgm:cxn modelId="{A7654096-14DD-4E87-83AB-21682E1B221B}" type="presOf" srcId="{A2C1B1FE-E9DC-4BC9-BE6C-A8EEE47DC229}" destId="{50A27835-6B4E-4CD1-B551-20E6C226047F}" srcOrd="1" destOrd="0" presId="urn:microsoft.com/office/officeart/2008/layout/HorizontalMultiLevelHierarchy"/>
    <dgm:cxn modelId="{3E2D3FF0-E45C-4349-81F8-67CC86C6E364}" type="presOf" srcId="{46D25F6E-E444-4AC7-B91F-04FB146BEF65}" destId="{D676D874-8DD7-4800-B739-73534E6CE51F}" srcOrd="0" destOrd="0" presId="urn:microsoft.com/office/officeart/2008/layout/HorizontalMultiLevelHierarchy"/>
    <dgm:cxn modelId="{57B349F3-B1AC-4D37-81CF-2EFCB7F5D795}" type="presOf" srcId="{C72E7AD0-590A-4ECA-9FAA-712F22646BE9}" destId="{452A091C-CA81-414F-9D5C-B14A61A443E4}" srcOrd="0" destOrd="0" presId="urn:microsoft.com/office/officeart/2008/layout/HorizontalMultiLevelHierarchy"/>
    <dgm:cxn modelId="{FF2D0FF4-C492-4CC4-8299-B7C5278EE386}" srcId="{7289A411-F32A-4D23-AB35-2590D446F8BB}" destId="{3ECB4FDB-CF36-4D12-A3C5-B2A735A929D0}" srcOrd="0" destOrd="0" parTransId="{46D25F6E-E444-4AC7-B91F-04FB146BEF65}" sibTransId="{F88DA2B5-1D96-46AE-9318-39CD43A878B9}"/>
    <dgm:cxn modelId="{6EFD94F5-7F92-4E6A-8E25-562CAAE85497}" type="presOf" srcId="{A2C1B1FE-E9DC-4BC9-BE6C-A8EEE47DC229}" destId="{29002E6E-90BE-4B34-8855-3A3A16E54884}" srcOrd="0" destOrd="0" presId="urn:microsoft.com/office/officeart/2008/layout/HorizontalMultiLevelHierarchy"/>
    <dgm:cxn modelId="{EF80A8FB-0375-48F1-A7A2-4F1F767D2CAA}" srcId="{4590B23E-BBF4-426E-87B6-C5F7E5CED8C5}" destId="{7289A411-F32A-4D23-AB35-2590D446F8BB}" srcOrd="0" destOrd="0" parTransId="{8DEAF7C8-D65F-4C97-995B-4023E5D7EE0B}" sibTransId="{2F7A4C57-40AF-4DDD-9780-93F000E00C38}"/>
    <dgm:cxn modelId="{719D5FFF-5448-414E-BC8B-190E657D1493}" type="presOf" srcId="{EEE07D7C-87FD-4090-AFA6-BC05A7C9ADF9}" destId="{374FA28B-5713-433E-BE6F-0776AC3F2FD6}" srcOrd="0" destOrd="0" presId="urn:microsoft.com/office/officeart/2008/layout/HorizontalMultiLevelHierarchy"/>
    <dgm:cxn modelId="{8A2EB767-9F31-48AF-92F8-69ABCAD970DB}" type="presParOf" srcId="{9A6C9DCB-552B-4CE7-AB9B-4BEE9167FA7B}" destId="{65183521-B17D-4A0D-AF6D-F617ABFFAF2D}" srcOrd="0" destOrd="0" presId="urn:microsoft.com/office/officeart/2008/layout/HorizontalMultiLevelHierarchy"/>
    <dgm:cxn modelId="{27F0D9CB-9620-45C0-A161-5A456F1C2834}" type="presParOf" srcId="{65183521-B17D-4A0D-AF6D-F617ABFFAF2D}" destId="{C58F230B-2A3B-4EBA-B2E8-5E91CFE57F39}" srcOrd="0" destOrd="0" presId="urn:microsoft.com/office/officeart/2008/layout/HorizontalMultiLevelHierarchy"/>
    <dgm:cxn modelId="{9433E13A-591A-4048-967E-36ACEB5CF074}" type="presParOf" srcId="{65183521-B17D-4A0D-AF6D-F617ABFFAF2D}" destId="{33D613F5-4903-4E9A-891A-2DAC9D9FA7A2}" srcOrd="1" destOrd="0" presId="urn:microsoft.com/office/officeart/2008/layout/HorizontalMultiLevelHierarchy"/>
    <dgm:cxn modelId="{E0E2F92D-8CA6-409C-9693-F4F1EE5A3F1D}" type="presParOf" srcId="{33D613F5-4903-4E9A-891A-2DAC9D9FA7A2}" destId="{D676D874-8DD7-4800-B739-73534E6CE51F}" srcOrd="0" destOrd="0" presId="urn:microsoft.com/office/officeart/2008/layout/HorizontalMultiLevelHierarchy"/>
    <dgm:cxn modelId="{9FD84E40-425C-4746-A6B8-13917CFBF343}" type="presParOf" srcId="{D676D874-8DD7-4800-B739-73534E6CE51F}" destId="{046D47E1-1723-406F-BFBA-D0CB77A4E3F0}" srcOrd="0" destOrd="0" presId="urn:microsoft.com/office/officeart/2008/layout/HorizontalMultiLevelHierarchy"/>
    <dgm:cxn modelId="{2D9C6BC9-718E-45CE-B493-9D3CFBF81D76}" type="presParOf" srcId="{33D613F5-4903-4E9A-891A-2DAC9D9FA7A2}" destId="{AF899AE5-9DEF-458C-BA5D-E074740F75F0}" srcOrd="1" destOrd="0" presId="urn:microsoft.com/office/officeart/2008/layout/HorizontalMultiLevelHierarchy"/>
    <dgm:cxn modelId="{7720A139-A05D-4C0E-AAB8-E601DD89D5D0}" type="presParOf" srcId="{AF899AE5-9DEF-458C-BA5D-E074740F75F0}" destId="{F61259C3-E69F-4DAB-834E-690670100F28}" srcOrd="0" destOrd="0" presId="urn:microsoft.com/office/officeart/2008/layout/HorizontalMultiLevelHierarchy"/>
    <dgm:cxn modelId="{4A7D28D3-F7FA-4967-85B6-55FCCE852AFE}" type="presParOf" srcId="{AF899AE5-9DEF-458C-BA5D-E074740F75F0}" destId="{98AD939A-254C-4827-B046-855D93A1A7A6}" srcOrd="1" destOrd="0" presId="urn:microsoft.com/office/officeart/2008/layout/HorizontalMultiLevelHierarchy"/>
    <dgm:cxn modelId="{1DC7616E-5B4B-4BAF-8F92-46A2378AFBB5}" type="presParOf" srcId="{33D613F5-4903-4E9A-891A-2DAC9D9FA7A2}" destId="{374FA28B-5713-433E-BE6F-0776AC3F2FD6}" srcOrd="2" destOrd="0" presId="urn:microsoft.com/office/officeart/2008/layout/HorizontalMultiLevelHierarchy"/>
    <dgm:cxn modelId="{F9682357-0E03-4BCC-9347-3146023339BC}" type="presParOf" srcId="{374FA28B-5713-433E-BE6F-0776AC3F2FD6}" destId="{005A0BD4-751F-4C60-8481-D2F40110440E}" srcOrd="0" destOrd="0" presId="urn:microsoft.com/office/officeart/2008/layout/HorizontalMultiLevelHierarchy"/>
    <dgm:cxn modelId="{2F96AFC8-A7A3-460E-8E0A-0AB108196FE4}" type="presParOf" srcId="{33D613F5-4903-4E9A-891A-2DAC9D9FA7A2}" destId="{6C0F68F3-8AF2-434E-9BE7-DC411756FF3A}" srcOrd="3" destOrd="0" presId="urn:microsoft.com/office/officeart/2008/layout/HorizontalMultiLevelHierarchy"/>
    <dgm:cxn modelId="{E5FFDD6F-C3EB-4841-BA44-339806A4A6CF}" type="presParOf" srcId="{6C0F68F3-8AF2-434E-9BE7-DC411756FF3A}" destId="{452A091C-CA81-414F-9D5C-B14A61A443E4}" srcOrd="0" destOrd="0" presId="urn:microsoft.com/office/officeart/2008/layout/HorizontalMultiLevelHierarchy"/>
    <dgm:cxn modelId="{9F718D3E-16B1-440C-BAEA-5FFD5EAAF114}" type="presParOf" srcId="{6C0F68F3-8AF2-434E-9BE7-DC411756FF3A}" destId="{B77C1F29-E55F-4F9F-96E5-CF4AB3D08EFB}" srcOrd="1" destOrd="0" presId="urn:microsoft.com/office/officeart/2008/layout/HorizontalMultiLevelHierarchy"/>
    <dgm:cxn modelId="{C6B14CE9-F160-4B7F-85D4-7E9D376BD5A4}" type="presParOf" srcId="{33D613F5-4903-4E9A-891A-2DAC9D9FA7A2}" destId="{29002E6E-90BE-4B34-8855-3A3A16E54884}" srcOrd="4" destOrd="0" presId="urn:microsoft.com/office/officeart/2008/layout/HorizontalMultiLevelHierarchy"/>
    <dgm:cxn modelId="{58BD6826-1CF4-47A1-BA4E-BD70262D52AB}" type="presParOf" srcId="{29002E6E-90BE-4B34-8855-3A3A16E54884}" destId="{50A27835-6B4E-4CD1-B551-20E6C226047F}" srcOrd="0" destOrd="0" presId="urn:microsoft.com/office/officeart/2008/layout/HorizontalMultiLevelHierarchy"/>
    <dgm:cxn modelId="{BFDFE89F-59A5-4CD0-A48A-B6A6A751D53E}" type="presParOf" srcId="{33D613F5-4903-4E9A-891A-2DAC9D9FA7A2}" destId="{E6668CDC-506A-4AB4-A13B-42F565305E5A}" srcOrd="5" destOrd="0" presId="urn:microsoft.com/office/officeart/2008/layout/HorizontalMultiLevelHierarchy"/>
    <dgm:cxn modelId="{5555F691-46D1-4E6D-B1A5-1F5AB635A07B}" type="presParOf" srcId="{E6668CDC-506A-4AB4-A13B-42F565305E5A}" destId="{7C82D5D3-859B-4734-BE56-8AF95F6DB83F}" srcOrd="0" destOrd="0" presId="urn:microsoft.com/office/officeart/2008/layout/HorizontalMultiLevelHierarchy"/>
    <dgm:cxn modelId="{D3F6CFC9-3240-46FD-91A2-52D126701D91}" type="presParOf" srcId="{E6668CDC-506A-4AB4-A13B-42F565305E5A}" destId="{A6ABB558-BFF8-4FCC-AA2A-763E81CAE4E8}"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7A01F3-252C-4706-8E3B-000648E06708}" type="doc">
      <dgm:prSet loTypeId="urn:microsoft.com/office/officeart/2005/8/layout/orgChart1" loCatId="hierarchy" qsTypeId="urn:microsoft.com/office/officeart/2005/8/quickstyle/simple5" qsCatId="simple" csTypeId="urn:microsoft.com/office/officeart/2005/8/colors/accent2_1" csCatId="accent2" phldr="1"/>
      <dgm:spPr/>
      <dgm:t>
        <a:bodyPr/>
        <a:lstStyle/>
        <a:p>
          <a:endParaRPr lang="es-CO"/>
        </a:p>
      </dgm:t>
    </dgm:pt>
    <dgm:pt modelId="{30C3A7D9-1282-4CEF-8021-B0F893884262}">
      <dgm:prSet phldrT="[Texto]"/>
      <dgm:spPr/>
      <dgm:t>
        <a:bodyPr/>
        <a:lstStyle/>
        <a:p>
          <a:r>
            <a:rPr lang="es-MX" dirty="0"/>
            <a:t>UNGRD</a:t>
          </a:r>
          <a:endParaRPr lang="es-CO" dirty="0"/>
        </a:p>
      </dgm:t>
    </dgm:pt>
    <dgm:pt modelId="{0DCFCEEB-B500-44BD-B886-568F18E44147}" type="parTrans" cxnId="{9363D1EB-1731-4B35-9328-119EBBE5693C}">
      <dgm:prSet/>
      <dgm:spPr/>
      <dgm:t>
        <a:bodyPr/>
        <a:lstStyle/>
        <a:p>
          <a:endParaRPr lang="es-CO"/>
        </a:p>
      </dgm:t>
    </dgm:pt>
    <dgm:pt modelId="{245A29ED-95F7-4932-993D-EEBECF493A14}" type="sibTrans" cxnId="{9363D1EB-1731-4B35-9328-119EBBE5693C}">
      <dgm:prSet/>
      <dgm:spPr/>
      <dgm:t>
        <a:bodyPr/>
        <a:lstStyle/>
        <a:p>
          <a:endParaRPr lang="es-CO"/>
        </a:p>
      </dgm:t>
    </dgm:pt>
    <dgm:pt modelId="{21F17358-BF83-40C5-9FDA-0E9909150297}" type="asst">
      <dgm:prSet phldrT="[Texto]"/>
      <dgm:spPr/>
      <dgm:t>
        <a:bodyPr/>
        <a:lstStyle/>
        <a:p>
          <a:r>
            <a:rPr lang="es-MX" dirty="0"/>
            <a:t>MINAMBIENTE </a:t>
          </a:r>
          <a:endParaRPr lang="es-CO" dirty="0"/>
        </a:p>
      </dgm:t>
    </dgm:pt>
    <dgm:pt modelId="{78A805E5-EAB4-4937-9E3C-B03878A35709}" type="parTrans" cxnId="{5D7483F6-7FB6-4D40-B28E-90758FAC2107}">
      <dgm:prSet/>
      <dgm:spPr/>
      <dgm:t>
        <a:bodyPr/>
        <a:lstStyle/>
        <a:p>
          <a:endParaRPr lang="es-CO"/>
        </a:p>
      </dgm:t>
    </dgm:pt>
    <dgm:pt modelId="{1081AED0-EABB-4E07-BD13-EE89D3314109}" type="sibTrans" cxnId="{5D7483F6-7FB6-4D40-B28E-90758FAC2107}">
      <dgm:prSet/>
      <dgm:spPr/>
      <dgm:t>
        <a:bodyPr/>
        <a:lstStyle/>
        <a:p>
          <a:endParaRPr lang="es-CO"/>
        </a:p>
      </dgm:t>
    </dgm:pt>
    <dgm:pt modelId="{53259499-1A14-43EA-98CF-E5B357E20DD5}">
      <dgm:prSet phldrT="[Texto]"/>
      <dgm:spPr/>
      <dgm:t>
        <a:bodyPr/>
        <a:lstStyle/>
        <a:p>
          <a:r>
            <a:rPr lang="es-MX" dirty="0"/>
            <a:t>MINSALUD</a:t>
          </a:r>
          <a:endParaRPr lang="es-CO" dirty="0"/>
        </a:p>
      </dgm:t>
    </dgm:pt>
    <dgm:pt modelId="{7A4DE38B-D2C3-45C4-B0DB-862CF76BC036}" type="parTrans" cxnId="{AACCA6A9-8991-44E8-9536-6245DD6E5003}">
      <dgm:prSet/>
      <dgm:spPr/>
      <dgm:t>
        <a:bodyPr/>
        <a:lstStyle/>
        <a:p>
          <a:endParaRPr lang="es-CO"/>
        </a:p>
      </dgm:t>
    </dgm:pt>
    <dgm:pt modelId="{E3DB5094-761B-43AC-B378-2FD580C9B389}" type="sibTrans" cxnId="{AACCA6A9-8991-44E8-9536-6245DD6E5003}">
      <dgm:prSet/>
      <dgm:spPr/>
      <dgm:t>
        <a:bodyPr/>
        <a:lstStyle/>
        <a:p>
          <a:endParaRPr lang="es-CO"/>
        </a:p>
      </dgm:t>
    </dgm:pt>
    <dgm:pt modelId="{CAEDA9BC-843F-4FC1-A843-5AD09B0CA921}">
      <dgm:prSet phldrT="[Texto]"/>
      <dgm:spPr/>
      <dgm:t>
        <a:bodyPr/>
        <a:lstStyle/>
        <a:p>
          <a:r>
            <a:rPr lang="es-MX" dirty="0"/>
            <a:t>MINAGRICULTURA</a:t>
          </a:r>
          <a:endParaRPr lang="es-CO" dirty="0"/>
        </a:p>
      </dgm:t>
    </dgm:pt>
    <dgm:pt modelId="{68E36506-C403-40CB-B3D9-50F3D13246AC}" type="parTrans" cxnId="{60613D46-A7E0-4953-BC87-DE7AE3D3794F}">
      <dgm:prSet/>
      <dgm:spPr/>
      <dgm:t>
        <a:bodyPr/>
        <a:lstStyle/>
        <a:p>
          <a:endParaRPr lang="es-CO"/>
        </a:p>
      </dgm:t>
    </dgm:pt>
    <dgm:pt modelId="{3516798A-7ED9-4AB7-BF97-231E4D6A1572}" type="sibTrans" cxnId="{60613D46-A7E0-4953-BC87-DE7AE3D3794F}">
      <dgm:prSet/>
      <dgm:spPr/>
      <dgm:t>
        <a:bodyPr/>
        <a:lstStyle/>
        <a:p>
          <a:endParaRPr lang="es-CO"/>
        </a:p>
      </dgm:t>
    </dgm:pt>
    <dgm:pt modelId="{1E42C1C3-7F20-4130-994C-37654A5B2E9F}">
      <dgm:prSet phldrT="[Texto]"/>
      <dgm:spPr/>
      <dgm:t>
        <a:bodyPr/>
        <a:lstStyle/>
        <a:p>
          <a:r>
            <a:rPr lang="es-MX" dirty="0"/>
            <a:t>DNBC</a:t>
          </a:r>
          <a:endParaRPr lang="es-CO" dirty="0"/>
        </a:p>
      </dgm:t>
    </dgm:pt>
    <dgm:pt modelId="{46326021-BE33-4130-9E16-92A530F62AB8}" type="parTrans" cxnId="{F177D73D-352D-4308-BAC8-F0DB12398894}">
      <dgm:prSet/>
      <dgm:spPr/>
      <dgm:t>
        <a:bodyPr/>
        <a:lstStyle/>
        <a:p>
          <a:endParaRPr lang="es-CO"/>
        </a:p>
      </dgm:t>
    </dgm:pt>
    <dgm:pt modelId="{B4D05C3A-C1EB-4F62-A821-80F53E0EBCA7}" type="sibTrans" cxnId="{F177D73D-352D-4308-BAC8-F0DB12398894}">
      <dgm:prSet/>
      <dgm:spPr/>
      <dgm:t>
        <a:bodyPr/>
        <a:lstStyle/>
        <a:p>
          <a:endParaRPr lang="es-CO"/>
        </a:p>
      </dgm:t>
    </dgm:pt>
    <dgm:pt modelId="{2CE60FF4-5CE8-40C6-993E-AF9DA2288435}">
      <dgm:prSet phldrT="[Texto]"/>
      <dgm:spPr/>
      <dgm:t>
        <a:bodyPr/>
        <a:lstStyle/>
        <a:p>
          <a:r>
            <a:rPr lang="es-MX" dirty="0"/>
            <a:t>EJERCITO NACIONAL </a:t>
          </a:r>
          <a:endParaRPr lang="es-CO" dirty="0"/>
        </a:p>
      </dgm:t>
    </dgm:pt>
    <dgm:pt modelId="{0B5AD7AE-B9BD-4739-81B4-21990CD046A4}" type="parTrans" cxnId="{509F3A24-14EA-41D8-B155-8F4CA2314A1B}">
      <dgm:prSet/>
      <dgm:spPr/>
      <dgm:t>
        <a:bodyPr/>
        <a:lstStyle/>
        <a:p>
          <a:endParaRPr lang="es-CO"/>
        </a:p>
      </dgm:t>
    </dgm:pt>
    <dgm:pt modelId="{1D0C4005-43E9-4395-AE31-BC462C2A9A28}" type="sibTrans" cxnId="{509F3A24-14EA-41D8-B155-8F4CA2314A1B}">
      <dgm:prSet/>
      <dgm:spPr/>
      <dgm:t>
        <a:bodyPr/>
        <a:lstStyle/>
        <a:p>
          <a:endParaRPr lang="es-CO"/>
        </a:p>
      </dgm:t>
    </dgm:pt>
    <dgm:pt modelId="{8B85A0AF-B054-4559-B227-E2A61EF9248D}" type="pres">
      <dgm:prSet presAssocID="{2A7A01F3-252C-4706-8E3B-000648E06708}" presName="hierChild1" presStyleCnt="0">
        <dgm:presLayoutVars>
          <dgm:orgChart val="1"/>
          <dgm:chPref val="1"/>
          <dgm:dir/>
          <dgm:animOne val="branch"/>
          <dgm:animLvl val="lvl"/>
          <dgm:resizeHandles/>
        </dgm:presLayoutVars>
      </dgm:prSet>
      <dgm:spPr/>
    </dgm:pt>
    <dgm:pt modelId="{471808D2-5F9B-425D-8223-14168E0A7149}" type="pres">
      <dgm:prSet presAssocID="{30C3A7D9-1282-4CEF-8021-B0F893884262}" presName="hierRoot1" presStyleCnt="0">
        <dgm:presLayoutVars>
          <dgm:hierBranch val="init"/>
        </dgm:presLayoutVars>
      </dgm:prSet>
      <dgm:spPr/>
    </dgm:pt>
    <dgm:pt modelId="{5E3FFDDD-3823-4CC9-93F6-F9FC5CD4308B}" type="pres">
      <dgm:prSet presAssocID="{30C3A7D9-1282-4CEF-8021-B0F893884262}" presName="rootComposite1" presStyleCnt="0"/>
      <dgm:spPr/>
    </dgm:pt>
    <dgm:pt modelId="{2DE2DC95-D88B-41FE-A8B3-3FA57B6AF107}" type="pres">
      <dgm:prSet presAssocID="{30C3A7D9-1282-4CEF-8021-B0F893884262}" presName="rootText1" presStyleLbl="node0" presStyleIdx="0" presStyleCnt="1">
        <dgm:presLayoutVars>
          <dgm:chPref val="3"/>
        </dgm:presLayoutVars>
      </dgm:prSet>
      <dgm:spPr/>
    </dgm:pt>
    <dgm:pt modelId="{B67BB031-965A-4B19-ADE4-9313D8569144}" type="pres">
      <dgm:prSet presAssocID="{30C3A7D9-1282-4CEF-8021-B0F893884262}" presName="rootConnector1" presStyleLbl="node1" presStyleIdx="0" presStyleCnt="0"/>
      <dgm:spPr/>
    </dgm:pt>
    <dgm:pt modelId="{7B28C010-A5E2-417A-A8CE-02DFE09F67BD}" type="pres">
      <dgm:prSet presAssocID="{30C3A7D9-1282-4CEF-8021-B0F893884262}" presName="hierChild2" presStyleCnt="0"/>
      <dgm:spPr/>
    </dgm:pt>
    <dgm:pt modelId="{924A79A7-99E6-4C92-A7C2-9E9AC2CBEB35}" type="pres">
      <dgm:prSet presAssocID="{7A4DE38B-D2C3-45C4-B0DB-862CF76BC036}" presName="Name37" presStyleLbl="parChTrans1D2" presStyleIdx="0" presStyleCnt="5"/>
      <dgm:spPr/>
    </dgm:pt>
    <dgm:pt modelId="{FEB4977C-B690-4743-88D7-D426E351BFC3}" type="pres">
      <dgm:prSet presAssocID="{53259499-1A14-43EA-98CF-E5B357E20DD5}" presName="hierRoot2" presStyleCnt="0">
        <dgm:presLayoutVars>
          <dgm:hierBranch val="init"/>
        </dgm:presLayoutVars>
      </dgm:prSet>
      <dgm:spPr/>
    </dgm:pt>
    <dgm:pt modelId="{9A0C7568-7B5F-4527-83AB-4E1394CAB700}" type="pres">
      <dgm:prSet presAssocID="{53259499-1A14-43EA-98CF-E5B357E20DD5}" presName="rootComposite" presStyleCnt="0"/>
      <dgm:spPr/>
    </dgm:pt>
    <dgm:pt modelId="{808F2254-99DD-426A-A553-7310357C7326}" type="pres">
      <dgm:prSet presAssocID="{53259499-1A14-43EA-98CF-E5B357E20DD5}" presName="rootText" presStyleLbl="node2" presStyleIdx="0" presStyleCnt="4">
        <dgm:presLayoutVars>
          <dgm:chPref val="3"/>
        </dgm:presLayoutVars>
      </dgm:prSet>
      <dgm:spPr/>
    </dgm:pt>
    <dgm:pt modelId="{C5812ED2-6073-42FC-970D-E3C95D14D54A}" type="pres">
      <dgm:prSet presAssocID="{53259499-1A14-43EA-98CF-E5B357E20DD5}" presName="rootConnector" presStyleLbl="node2" presStyleIdx="0" presStyleCnt="4"/>
      <dgm:spPr/>
    </dgm:pt>
    <dgm:pt modelId="{6181BC93-405B-4B49-AB30-26F705C72D19}" type="pres">
      <dgm:prSet presAssocID="{53259499-1A14-43EA-98CF-E5B357E20DD5}" presName="hierChild4" presStyleCnt="0"/>
      <dgm:spPr/>
    </dgm:pt>
    <dgm:pt modelId="{77B10A0D-4247-4ECB-84EE-E71313C98AB9}" type="pres">
      <dgm:prSet presAssocID="{53259499-1A14-43EA-98CF-E5B357E20DD5}" presName="hierChild5" presStyleCnt="0"/>
      <dgm:spPr/>
    </dgm:pt>
    <dgm:pt modelId="{9BF39970-640E-48B9-856D-C82BE9EF0EA5}" type="pres">
      <dgm:prSet presAssocID="{68E36506-C403-40CB-B3D9-50F3D13246AC}" presName="Name37" presStyleLbl="parChTrans1D2" presStyleIdx="1" presStyleCnt="5"/>
      <dgm:spPr/>
    </dgm:pt>
    <dgm:pt modelId="{A661FD01-DD59-4952-A296-5A84FF006169}" type="pres">
      <dgm:prSet presAssocID="{CAEDA9BC-843F-4FC1-A843-5AD09B0CA921}" presName="hierRoot2" presStyleCnt="0">
        <dgm:presLayoutVars>
          <dgm:hierBranch val="init"/>
        </dgm:presLayoutVars>
      </dgm:prSet>
      <dgm:spPr/>
    </dgm:pt>
    <dgm:pt modelId="{C8D3A110-71D2-4E5A-B4BF-D0C574CB3913}" type="pres">
      <dgm:prSet presAssocID="{CAEDA9BC-843F-4FC1-A843-5AD09B0CA921}" presName="rootComposite" presStyleCnt="0"/>
      <dgm:spPr/>
    </dgm:pt>
    <dgm:pt modelId="{84F7475E-3AFF-48CC-A349-B7D3389155E9}" type="pres">
      <dgm:prSet presAssocID="{CAEDA9BC-843F-4FC1-A843-5AD09B0CA921}" presName="rootText" presStyleLbl="node2" presStyleIdx="1" presStyleCnt="4">
        <dgm:presLayoutVars>
          <dgm:chPref val="3"/>
        </dgm:presLayoutVars>
      </dgm:prSet>
      <dgm:spPr/>
    </dgm:pt>
    <dgm:pt modelId="{3A7F7699-CBC5-480D-A35C-CAFF33909796}" type="pres">
      <dgm:prSet presAssocID="{CAEDA9BC-843F-4FC1-A843-5AD09B0CA921}" presName="rootConnector" presStyleLbl="node2" presStyleIdx="1" presStyleCnt="4"/>
      <dgm:spPr/>
    </dgm:pt>
    <dgm:pt modelId="{26CC3207-2C8B-4CE4-9C25-7B13EC844F31}" type="pres">
      <dgm:prSet presAssocID="{CAEDA9BC-843F-4FC1-A843-5AD09B0CA921}" presName="hierChild4" presStyleCnt="0"/>
      <dgm:spPr/>
    </dgm:pt>
    <dgm:pt modelId="{046F8669-67D6-4EC2-A9C3-371745A2CC59}" type="pres">
      <dgm:prSet presAssocID="{CAEDA9BC-843F-4FC1-A843-5AD09B0CA921}" presName="hierChild5" presStyleCnt="0"/>
      <dgm:spPr/>
    </dgm:pt>
    <dgm:pt modelId="{50E58D1F-3A4E-437B-85BC-000BB47028FC}" type="pres">
      <dgm:prSet presAssocID="{46326021-BE33-4130-9E16-92A530F62AB8}" presName="Name37" presStyleLbl="parChTrans1D2" presStyleIdx="2" presStyleCnt="5"/>
      <dgm:spPr/>
    </dgm:pt>
    <dgm:pt modelId="{E07FE04E-F9D8-4977-9AC2-AB8FF477A57D}" type="pres">
      <dgm:prSet presAssocID="{1E42C1C3-7F20-4130-994C-37654A5B2E9F}" presName="hierRoot2" presStyleCnt="0">
        <dgm:presLayoutVars>
          <dgm:hierBranch val="init"/>
        </dgm:presLayoutVars>
      </dgm:prSet>
      <dgm:spPr/>
    </dgm:pt>
    <dgm:pt modelId="{A32629CF-F0F9-493D-B493-F4A0C7BCE02A}" type="pres">
      <dgm:prSet presAssocID="{1E42C1C3-7F20-4130-994C-37654A5B2E9F}" presName="rootComposite" presStyleCnt="0"/>
      <dgm:spPr/>
    </dgm:pt>
    <dgm:pt modelId="{14C4B2B4-BBFA-400C-8258-CFD2245048F2}" type="pres">
      <dgm:prSet presAssocID="{1E42C1C3-7F20-4130-994C-37654A5B2E9F}" presName="rootText" presStyleLbl="node2" presStyleIdx="2" presStyleCnt="4">
        <dgm:presLayoutVars>
          <dgm:chPref val="3"/>
        </dgm:presLayoutVars>
      </dgm:prSet>
      <dgm:spPr/>
    </dgm:pt>
    <dgm:pt modelId="{3E53AFF8-435B-4C08-9610-801F749C5CF1}" type="pres">
      <dgm:prSet presAssocID="{1E42C1C3-7F20-4130-994C-37654A5B2E9F}" presName="rootConnector" presStyleLbl="node2" presStyleIdx="2" presStyleCnt="4"/>
      <dgm:spPr/>
    </dgm:pt>
    <dgm:pt modelId="{0FE2F2F4-03A2-4072-A2E7-B220B24920F0}" type="pres">
      <dgm:prSet presAssocID="{1E42C1C3-7F20-4130-994C-37654A5B2E9F}" presName="hierChild4" presStyleCnt="0"/>
      <dgm:spPr/>
    </dgm:pt>
    <dgm:pt modelId="{EDCCB903-39F9-4659-A659-B6C1CD8ED61F}" type="pres">
      <dgm:prSet presAssocID="{1E42C1C3-7F20-4130-994C-37654A5B2E9F}" presName="hierChild5" presStyleCnt="0"/>
      <dgm:spPr/>
    </dgm:pt>
    <dgm:pt modelId="{519BD190-B612-4C63-84C5-FBB399B4D69A}" type="pres">
      <dgm:prSet presAssocID="{0B5AD7AE-B9BD-4739-81B4-21990CD046A4}" presName="Name37" presStyleLbl="parChTrans1D2" presStyleIdx="3" presStyleCnt="5"/>
      <dgm:spPr/>
    </dgm:pt>
    <dgm:pt modelId="{3D5A2CCC-E989-4C28-BBB4-0DBD63C97ED4}" type="pres">
      <dgm:prSet presAssocID="{2CE60FF4-5CE8-40C6-993E-AF9DA2288435}" presName="hierRoot2" presStyleCnt="0">
        <dgm:presLayoutVars>
          <dgm:hierBranch val="init"/>
        </dgm:presLayoutVars>
      </dgm:prSet>
      <dgm:spPr/>
    </dgm:pt>
    <dgm:pt modelId="{3A7EFF04-C2A7-4A0E-A4FF-4EB686A9AEA1}" type="pres">
      <dgm:prSet presAssocID="{2CE60FF4-5CE8-40C6-993E-AF9DA2288435}" presName="rootComposite" presStyleCnt="0"/>
      <dgm:spPr/>
    </dgm:pt>
    <dgm:pt modelId="{A8210D52-73E0-4F82-909D-AC337AF6FFA3}" type="pres">
      <dgm:prSet presAssocID="{2CE60FF4-5CE8-40C6-993E-AF9DA2288435}" presName="rootText" presStyleLbl="node2" presStyleIdx="3" presStyleCnt="4">
        <dgm:presLayoutVars>
          <dgm:chPref val="3"/>
        </dgm:presLayoutVars>
      </dgm:prSet>
      <dgm:spPr/>
    </dgm:pt>
    <dgm:pt modelId="{A690BC3D-D0C0-4554-A3EB-6DD1E8726E06}" type="pres">
      <dgm:prSet presAssocID="{2CE60FF4-5CE8-40C6-993E-AF9DA2288435}" presName="rootConnector" presStyleLbl="node2" presStyleIdx="3" presStyleCnt="4"/>
      <dgm:spPr/>
    </dgm:pt>
    <dgm:pt modelId="{1EEBAE3B-097D-4B32-9E42-4BA24E5C0713}" type="pres">
      <dgm:prSet presAssocID="{2CE60FF4-5CE8-40C6-993E-AF9DA2288435}" presName="hierChild4" presStyleCnt="0"/>
      <dgm:spPr/>
    </dgm:pt>
    <dgm:pt modelId="{85286232-B2EF-45BF-9094-3C49FA211C08}" type="pres">
      <dgm:prSet presAssocID="{2CE60FF4-5CE8-40C6-993E-AF9DA2288435}" presName="hierChild5" presStyleCnt="0"/>
      <dgm:spPr/>
    </dgm:pt>
    <dgm:pt modelId="{01294A70-D1C8-49A6-B92C-AEF4B76B3601}" type="pres">
      <dgm:prSet presAssocID="{30C3A7D9-1282-4CEF-8021-B0F893884262}" presName="hierChild3" presStyleCnt="0"/>
      <dgm:spPr/>
    </dgm:pt>
    <dgm:pt modelId="{98DB84E6-11E8-4D5A-B338-441D18D24B98}" type="pres">
      <dgm:prSet presAssocID="{78A805E5-EAB4-4937-9E3C-B03878A35709}" presName="Name111" presStyleLbl="parChTrans1D2" presStyleIdx="4" presStyleCnt="5"/>
      <dgm:spPr/>
    </dgm:pt>
    <dgm:pt modelId="{8B337312-3F3C-44DD-BDC0-4B8428989A2D}" type="pres">
      <dgm:prSet presAssocID="{21F17358-BF83-40C5-9FDA-0E9909150297}" presName="hierRoot3" presStyleCnt="0">
        <dgm:presLayoutVars>
          <dgm:hierBranch val="init"/>
        </dgm:presLayoutVars>
      </dgm:prSet>
      <dgm:spPr/>
    </dgm:pt>
    <dgm:pt modelId="{18BC9E17-AF84-4719-BEA7-400233DFD0E4}" type="pres">
      <dgm:prSet presAssocID="{21F17358-BF83-40C5-9FDA-0E9909150297}" presName="rootComposite3" presStyleCnt="0"/>
      <dgm:spPr/>
    </dgm:pt>
    <dgm:pt modelId="{3846E11E-B05E-488C-B085-4A06421CED1E}" type="pres">
      <dgm:prSet presAssocID="{21F17358-BF83-40C5-9FDA-0E9909150297}" presName="rootText3" presStyleLbl="asst1" presStyleIdx="0" presStyleCnt="1">
        <dgm:presLayoutVars>
          <dgm:chPref val="3"/>
        </dgm:presLayoutVars>
      </dgm:prSet>
      <dgm:spPr/>
    </dgm:pt>
    <dgm:pt modelId="{FFE44319-1B17-4F74-91F0-C3D88F41EA66}" type="pres">
      <dgm:prSet presAssocID="{21F17358-BF83-40C5-9FDA-0E9909150297}" presName="rootConnector3" presStyleLbl="asst1" presStyleIdx="0" presStyleCnt="1"/>
      <dgm:spPr/>
    </dgm:pt>
    <dgm:pt modelId="{D984BE5B-C295-439A-B59E-3AA825CE04D6}" type="pres">
      <dgm:prSet presAssocID="{21F17358-BF83-40C5-9FDA-0E9909150297}" presName="hierChild6" presStyleCnt="0"/>
      <dgm:spPr/>
    </dgm:pt>
    <dgm:pt modelId="{1EF15E37-86F6-4029-A873-AA3E59A151DE}" type="pres">
      <dgm:prSet presAssocID="{21F17358-BF83-40C5-9FDA-0E9909150297}" presName="hierChild7" presStyleCnt="0"/>
      <dgm:spPr/>
    </dgm:pt>
  </dgm:ptLst>
  <dgm:cxnLst>
    <dgm:cxn modelId="{509F3A24-14EA-41D8-B155-8F4CA2314A1B}" srcId="{30C3A7D9-1282-4CEF-8021-B0F893884262}" destId="{2CE60FF4-5CE8-40C6-993E-AF9DA2288435}" srcOrd="4" destOrd="0" parTransId="{0B5AD7AE-B9BD-4739-81B4-21990CD046A4}" sibTransId="{1D0C4005-43E9-4395-AE31-BC462C2A9A28}"/>
    <dgm:cxn modelId="{89C78C26-E898-4B76-918E-A37E51ED53C7}" type="presOf" srcId="{30C3A7D9-1282-4CEF-8021-B0F893884262}" destId="{B67BB031-965A-4B19-ADE4-9313D8569144}" srcOrd="1" destOrd="0" presId="urn:microsoft.com/office/officeart/2005/8/layout/orgChart1"/>
    <dgm:cxn modelId="{365C8237-9F0A-4197-869D-910E359AAEB4}" type="presOf" srcId="{1E42C1C3-7F20-4130-994C-37654A5B2E9F}" destId="{3E53AFF8-435B-4C08-9610-801F749C5CF1}" srcOrd="1" destOrd="0" presId="urn:microsoft.com/office/officeart/2005/8/layout/orgChart1"/>
    <dgm:cxn modelId="{C640FA37-CA56-4597-8B7E-0837E6B902D9}" type="presOf" srcId="{46326021-BE33-4130-9E16-92A530F62AB8}" destId="{50E58D1F-3A4E-437B-85BC-000BB47028FC}" srcOrd="0" destOrd="0" presId="urn:microsoft.com/office/officeart/2005/8/layout/orgChart1"/>
    <dgm:cxn modelId="{F177D73D-352D-4308-BAC8-F0DB12398894}" srcId="{30C3A7D9-1282-4CEF-8021-B0F893884262}" destId="{1E42C1C3-7F20-4130-994C-37654A5B2E9F}" srcOrd="3" destOrd="0" parTransId="{46326021-BE33-4130-9E16-92A530F62AB8}" sibTransId="{B4D05C3A-C1EB-4F62-A821-80F53E0EBCA7}"/>
    <dgm:cxn modelId="{B4155A61-8812-43CA-BAA6-BAC566DB98FB}" type="presOf" srcId="{68E36506-C403-40CB-B3D9-50F3D13246AC}" destId="{9BF39970-640E-48B9-856D-C82BE9EF0EA5}" srcOrd="0" destOrd="0" presId="urn:microsoft.com/office/officeart/2005/8/layout/orgChart1"/>
    <dgm:cxn modelId="{71E07A43-1A05-42D0-A1CD-0AB95AACB905}" type="presOf" srcId="{0B5AD7AE-B9BD-4739-81B4-21990CD046A4}" destId="{519BD190-B612-4C63-84C5-FBB399B4D69A}" srcOrd="0" destOrd="0" presId="urn:microsoft.com/office/officeart/2005/8/layout/orgChart1"/>
    <dgm:cxn modelId="{60613D46-A7E0-4953-BC87-DE7AE3D3794F}" srcId="{30C3A7D9-1282-4CEF-8021-B0F893884262}" destId="{CAEDA9BC-843F-4FC1-A843-5AD09B0CA921}" srcOrd="2" destOrd="0" parTransId="{68E36506-C403-40CB-B3D9-50F3D13246AC}" sibTransId="{3516798A-7ED9-4AB7-BF97-231E4D6A1572}"/>
    <dgm:cxn modelId="{BF040967-01DF-4BFA-A98D-8707B82CC9A4}" type="presOf" srcId="{2CE60FF4-5CE8-40C6-993E-AF9DA2288435}" destId="{A8210D52-73E0-4F82-909D-AC337AF6FFA3}" srcOrd="0" destOrd="0" presId="urn:microsoft.com/office/officeart/2005/8/layout/orgChart1"/>
    <dgm:cxn modelId="{76733169-DC43-438A-81B5-0A60488496E9}" type="presOf" srcId="{7A4DE38B-D2C3-45C4-B0DB-862CF76BC036}" destId="{924A79A7-99E6-4C92-A7C2-9E9AC2CBEB35}" srcOrd="0" destOrd="0" presId="urn:microsoft.com/office/officeart/2005/8/layout/orgChart1"/>
    <dgm:cxn modelId="{8D7AC44C-E911-49CB-A472-271D28BA3E58}" type="presOf" srcId="{78A805E5-EAB4-4937-9E3C-B03878A35709}" destId="{98DB84E6-11E8-4D5A-B338-441D18D24B98}" srcOrd="0" destOrd="0" presId="urn:microsoft.com/office/officeart/2005/8/layout/orgChart1"/>
    <dgm:cxn modelId="{F719F953-A5F5-48F3-81A6-B50307E2DFFB}" type="presOf" srcId="{2CE60FF4-5CE8-40C6-993E-AF9DA2288435}" destId="{A690BC3D-D0C0-4554-A3EB-6DD1E8726E06}" srcOrd="1" destOrd="0" presId="urn:microsoft.com/office/officeart/2005/8/layout/orgChart1"/>
    <dgm:cxn modelId="{86F89D8F-704B-469D-A4D6-1F9D7B6F88CC}" type="presOf" srcId="{2A7A01F3-252C-4706-8E3B-000648E06708}" destId="{8B85A0AF-B054-4559-B227-E2A61EF9248D}" srcOrd="0" destOrd="0" presId="urn:microsoft.com/office/officeart/2005/8/layout/orgChart1"/>
    <dgm:cxn modelId="{77460891-63CF-4A15-8DEA-F0625EF94379}" type="presOf" srcId="{53259499-1A14-43EA-98CF-E5B357E20DD5}" destId="{808F2254-99DD-426A-A553-7310357C7326}" srcOrd="0" destOrd="0" presId="urn:microsoft.com/office/officeart/2005/8/layout/orgChart1"/>
    <dgm:cxn modelId="{AACCA6A9-8991-44E8-9536-6245DD6E5003}" srcId="{30C3A7D9-1282-4CEF-8021-B0F893884262}" destId="{53259499-1A14-43EA-98CF-E5B357E20DD5}" srcOrd="1" destOrd="0" parTransId="{7A4DE38B-D2C3-45C4-B0DB-862CF76BC036}" sibTransId="{E3DB5094-761B-43AC-B378-2FD580C9B389}"/>
    <dgm:cxn modelId="{EEF3D8BA-5AB3-4DC5-A69E-FE70F946DD4A}" type="presOf" srcId="{30C3A7D9-1282-4CEF-8021-B0F893884262}" destId="{2DE2DC95-D88B-41FE-A8B3-3FA57B6AF107}" srcOrd="0" destOrd="0" presId="urn:microsoft.com/office/officeart/2005/8/layout/orgChart1"/>
    <dgm:cxn modelId="{F63BBAC0-7BFA-4825-AF1E-CEC2F56E416F}" type="presOf" srcId="{1E42C1C3-7F20-4130-994C-37654A5B2E9F}" destId="{14C4B2B4-BBFA-400C-8258-CFD2245048F2}" srcOrd="0" destOrd="0" presId="urn:microsoft.com/office/officeart/2005/8/layout/orgChart1"/>
    <dgm:cxn modelId="{43F4AEC3-052D-40BC-A02E-779C706F37ED}" type="presOf" srcId="{21F17358-BF83-40C5-9FDA-0E9909150297}" destId="{FFE44319-1B17-4F74-91F0-C3D88F41EA66}" srcOrd="1" destOrd="0" presId="urn:microsoft.com/office/officeart/2005/8/layout/orgChart1"/>
    <dgm:cxn modelId="{476D17CE-D57C-4365-848A-C36911444C4D}" type="presOf" srcId="{CAEDA9BC-843F-4FC1-A843-5AD09B0CA921}" destId="{3A7F7699-CBC5-480D-A35C-CAFF33909796}" srcOrd="1" destOrd="0" presId="urn:microsoft.com/office/officeart/2005/8/layout/orgChart1"/>
    <dgm:cxn modelId="{C9735FD0-667B-4AB2-98FA-A88B09DA67E7}" type="presOf" srcId="{53259499-1A14-43EA-98CF-E5B357E20DD5}" destId="{C5812ED2-6073-42FC-970D-E3C95D14D54A}" srcOrd="1" destOrd="0" presId="urn:microsoft.com/office/officeart/2005/8/layout/orgChart1"/>
    <dgm:cxn modelId="{B9BF2DE0-1DD8-4362-83BA-D9AE736A2056}" type="presOf" srcId="{21F17358-BF83-40C5-9FDA-0E9909150297}" destId="{3846E11E-B05E-488C-B085-4A06421CED1E}" srcOrd="0" destOrd="0" presId="urn:microsoft.com/office/officeart/2005/8/layout/orgChart1"/>
    <dgm:cxn modelId="{9363D1EB-1731-4B35-9328-119EBBE5693C}" srcId="{2A7A01F3-252C-4706-8E3B-000648E06708}" destId="{30C3A7D9-1282-4CEF-8021-B0F893884262}" srcOrd="0" destOrd="0" parTransId="{0DCFCEEB-B500-44BD-B886-568F18E44147}" sibTransId="{245A29ED-95F7-4932-993D-EEBECF493A14}"/>
    <dgm:cxn modelId="{5D7483F6-7FB6-4D40-B28E-90758FAC2107}" srcId="{30C3A7D9-1282-4CEF-8021-B0F893884262}" destId="{21F17358-BF83-40C5-9FDA-0E9909150297}" srcOrd="0" destOrd="0" parTransId="{78A805E5-EAB4-4937-9E3C-B03878A35709}" sibTransId="{1081AED0-EABB-4E07-BD13-EE89D3314109}"/>
    <dgm:cxn modelId="{23CB20FA-7124-4335-AA6A-5CBF23C2B25F}" type="presOf" srcId="{CAEDA9BC-843F-4FC1-A843-5AD09B0CA921}" destId="{84F7475E-3AFF-48CC-A349-B7D3389155E9}" srcOrd="0" destOrd="0" presId="urn:microsoft.com/office/officeart/2005/8/layout/orgChart1"/>
    <dgm:cxn modelId="{E0468D42-9182-434F-AE66-C8164CBEDB13}" type="presParOf" srcId="{8B85A0AF-B054-4559-B227-E2A61EF9248D}" destId="{471808D2-5F9B-425D-8223-14168E0A7149}" srcOrd="0" destOrd="0" presId="urn:microsoft.com/office/officeart/2005/8/layout/orgChart1"/>
    <dgm:cxn modelId="{567C2FC8-C17F-4255-99F4-1B0C64A7BE42}" type="presParOf" srcId="{471808D2-5F9B-425D-8223-14168E0A7149}" destId="{5E3FFDDD-3823-4CC9-93F6-F9FC5CD4308B}" srcOrd="0" destOrd="0" presId="urn:microsoft.com/office/officeart/2005/8/layout/orgChart1"/>
    <dgm:cxn modelId="{82D5A47C-3964-45BC-9D0C-E1FF4C84E97F}" type="presParOf" srcId="{5E3FFDDD-3823-4CC9-93F6-F9FC5CD4308B}" destId="{2DE2DC95-D88B-41FE-A8B3-3FA57B6AF107}" srcOrd="0" destOrd="0" presId="urn:microsoft.com/office/officeart/2005/8/layout/orgChart1"/>
    <dgm:cxn modelId="{04676164-A90A-4046-BD06-5A9F344698E1}" type="presParOf" srcId="{5E3FFDDD-3823-4CC9-93F6-F9FC5CD4308B}" destId="{B67BB031-965A-4B19-ADE4-9313D8569144}" srcOrd="1" destOrd="0" presId="urn:microsoft.com/office/officeart/2005/8/layout/orgChart1"/>
    <dgm:cxn modelId="{CAB820CA-1994-451D-8C39-93642E62D945}" type="presParOf" srcId="{471808D2-5F9B-425D-8223-14168E0A7149}" destId="{7B28C010-A5E2-417A-A8CE-02DFE09F67BD}" srcOrd="1" destOrd="0" presId="urn:microsoft.com/office/officeart/2005/8/layout/orgChart1"/>
    <dgm:cxn modelId="{5F2C8847-32BA-4FE5-9867-E1F5F565B4DE}" type="presParOf" srcId="{7B28C010-A5E2-417A-A8CE-02DFE09F67BD}" destId="{924A79A7-99E6-4C92-A7C2-9E9AC2CBEB35}" srcOrd="0" destOrd="0" presId="urn:microsoft.com/office/officeart/2005/8/layout/orgChart1"/>
    <dgm:cxn modelId="{36A0AEB3-695C-4851-BDD7-43A689ACC0E2}" type="presParOf" srcId="{7B28C010-A5E2-417A-A8CE-02DFE09F67BD}" destId="{FEB4977C-B690-4743-88D7-D426E351BFC3}" srcOrd="1" destOrd="0" presId="urn:microsoft.com/office/officeart/2005/8/layout/orgChart1"/>
    <dgm:cxn modelId="{40E23D23-74F2-46E8-B1B0-B37640766D87}" type="presParOf" srcId="{FEB4977C-B690-4743-88D7-D426E351BFC3}" destId="{9A0C7568-7B5F-4527-83AB-4E1394CAB700}" srcOrd="0" destOrd="0" presId="urn:microsoft.com/office/officeart/2005/8/layout/orgChart1"/>
    <dgm:cxn modelId="{D9B4DDE9-0347-4130-B21E-62CDBA063FC9}" type="presParOf" srcId="{9A0C7568-7B5F-4527-83AB-4E1394CAB700}" destId="{808F2254-99DD-426A-A553-7310357C7326}" srcOrd="0" destOrd="0" presId="urn:microsoft.com/office/officeart/2005/8/layout/orgChart1"/>
    <dgm:cxn modelId="{CFC6F3EB-AA4B-44BD-917E-2A94D726F102}" type="presParOf" srcId="{9A0C7568-7B5F-4527-83AB-4E1394CAB700}" destId="{C5812ED2-6073-42FC-970D-E3C95D14D54A}" srcOrd="1" destOrd="0" presId="urn:microsoft.com/office/officeart/2005/8/layout/orgChart1"/>
    <dgm:cxn modelId="{02152FEC-52AE-44A7-BDC1-F52F146A17C6}" type="presParOf" srcId="{FEB4977C-B690-4743-88D7-D426E351BFC3}" destId="{6181BC93-405B-4B49-AB30-26F705C72D19}" srcOrd="1" destOrd="0" presId="urn:microsoft.com/office/officeart/2005/8/layout/orgChart1"/>
    <dgm:cxn modelId="{42B228C0-A3E8-4CE7-937E-5DB7D7C94DAD}" type="presParOf" srcId="{FEB4977C-B690-4743-88D7-D426E351BFC3}" destId="{77B10A0D-4247-4ECB-84EE-E71313C98AB9}" srcOrd="2" destOrd="0" presId="urn:microsoft.com/office/officeart/2005/8/layout/orgChart1"/>
    <dgm:cxn modelId="{F0C5F7D1-260B-424D-B8C1-42BA6D6F599F}" type="presParOf" srcId="{7B28C010-A5E2-417A-A8CE-02DFE09F67BD}" destId="{9BF39970-640E-48B9-856D-C82BE9EF0EA5}" srcOrd="2" destOrd="0" presId="urn:microsoft.com/office/officeart/2005/8/layout/orgChart1"/>
    <dgm:cxn modelId="{F5BC2E8C-F27A-4A8D-B80F-6ABF8BADF2D9}" type="presParOf" srcId="{7B28C010-A5E2-417A-A8CE-02DFE09F67BD}" destId="{A661FD01-DD59-4952-A296-5A84FF006169}" srcOrd="3" destOrd="0" presId="urn:microsoft.com/office/officeart/2005/8/layout/orgChart1"/>
    <dgm:cxn modelId="{FE08EBC4-CE1C-4E20-BBB7-69DD927DF4F7}" type="presParOf" srcId="{A661FD01-DD59-4952-A296-5A84FF006169}" destId="{C8D3A110-71D2-4E5A-B4BF-D0C574CB3913}" srcOrd="0" destOrd="0" presId="urn:microsoft.com/office/officeart/2005/8/layout/orgChart1"/>
    <dgm:cxn modelId="{60D3ED75-002E-410A-BCF2-805F1B45174F}" type="presParOf" srcId="{C8D3A110-71D2-4E5A-B4BF-D0C574CB3913}" destId="{84F7475E-3AFF-48CC-A349-B7D3389155E9}" srcOrd="0" destOrd="0" presId="urn:microsoft.com/office/officeart/2005/8/layout/orgChart1"/>
    <dgm:cxn modelId="{A261E1CB-2816-4ABC-9AE3-0BC880F235E2}" type="presParOf" srcId="{C8D3A110-71D2-4E5A-B4BF-D0C574CB3913}" destId="{3A7F7699-CBC5-480D-A35C-CAFF33909796}" srcOrd="1" destOrd="0" presId="urn:microsoft.com/office/officeart/2005/8/layout/orgChart1"/>
    <dgm:cxn modelId="{5B02535D-09BC-471A-B383-833E5196803C}" type="presParOf" srcId="{A661FD01-DD59-4952-A296-5A84FF006169}" destId="{26CC3207-2C8B-4CE4-9C25-7B13EC844F31}" srcOrd="1" destOrd="0" presId="urn:microsoft.com/office/officeart/2005/8/layout/orgChart1"/>
    <dgm:cxn modelId="{E213631C-9177-4386-8F44-DFDDAEB0F25D}" type="presParOf" srcId="{A661FD01-DD59-4952-A296-5A84FF006169}" destId="{046F8669-67D6-4EC2-A9C3-371745A2CC59}" srcOrd="2" destOrd="0" presId="urn:microsoft.com/office/officeart/2005/8/layout/orgChart1"/>
    <dgm:cxn modelId="{8E535C9E-1E57-483B-B1A6-180DC8A82307}" type="presParOf" srcId="{7B28C010-A5E2-417A-A8CE-02DFE09F67BD}" destId="{50E58D1F-3A4E-437B-85BC-000BB47028FC}" srcOrd="4" destOrd="0" presId="urn:microsoft.com/office/officeart/2005/8/layout/orgChart1"/>
    <dgm:cxn modelId="{289E31BF-5379-44BB-A8AE-0D7B54869A4E}" type="presParOf" srcId="{7B28C010-A5E2-417A-A8CE-02DFE09F67BD}" destId="{E07FE04E-F9D8-4977-9AC2-AB8FF477A57D}" srcOrd="5" destOrd="0" presId="urn:microsoft.com/office/officeart/2005/8/layout/orgChart1"/>
    <dgm:cxn modelId="{594ABE76-131D-4A54-9C07-75E1F0238B74}" type="presParOf" srcId="{E07FE04E-F9D8-4977-9AC2-AB8FF477A57D}" destId="{A32629CF-F0F9-493D-B493-F4A0C7BCE02A}" srcOrd="0" destOrd="0" presId="urn:microsoft.com/office/officeart/2005/8/layout/orgChart1"/>
    <dgm:cxn modelId="{2088E6C5-B1A6-4C9F-9FC3-878BAD4D4B85}" type="presParOf" srcId="{A32629CF-F0F9-493D-B493-F4A0C7BCE02A}" destId="{14C4B2B4-BBFA-400C-8258-CFD2245048F2}" srcOrd="0" destOrd="0" presId="urn:microsoft.com/office/officeart/2005/8/layout/orgChart1"/>
    <dgm:cxn modelId="{0A471126-B844-433B-AF5F-220AE570C779}" type="presParOf" srcId="{A32629CF-F0F9-493D-B493-F4A0C7BCE02A}" destId="{3E53AFF8-435B-4C08-9610-801F749C5CF1}" srcOrd="1" destOrd="0" presId="urn:microsoft.com/office/officeart/2005/8/layout/orgChart1"/>
    <dgm:cxn modelId="{7BE39D75-1BEC-4B57-8DDA-06AC46A5ACA3}" type="presParOf" srcId="{E07FE04E-F9D8-4977-9AC2-AB8FF477A57D}" destId="{0FE2F2F4-03A2-4072-A2E7-B220B24920F0}" srcOrd="1" destOrd="0" presId="urn:microsoft.com/office/officeart/2005/8/layout/orgChart1"/>
    <dgm:cxn modelId="{B2BBD5AB-F531-4574-8A9E-F40A4F6D1F71}" type="presParOf" srcId="{E07FE04E-F9D8-4977-9AC2-AB8FF477A57D}" destId="{EDCCB903-39F9-4659-A659-B6C1CD8ED61F}" srcOrd="2" destOrd="0" presId="urn:microsoft.com/office/officeart/2005/8/layout/orgChart1"/>
    <dgm:cxn modelId="{A4CF7123-7C70-42C8-A6F1-0E91EE7F034B}" type="presParOf" srcId="{7B28C010-A5E2-417A-A8CE-02DFE09F67BD}" destId="{519BD190-B612-4C63-84C5-FBB399B4D69A}" srcOrd="6" destOrd="0" presId="urn:microsoft.com/office/officeart/2005/8/layout/orgChart1"/>
    <dgm:cxn modelId="{43E2C3B5-EFDA-4052-A53E-BF54EDFEED62}" type="presParOf" srcId="{7B28C010-A5E2-417A-A8CE-02DFE09F67BD}" destId="{3D5A2CCC-E989-4C28-BBB4-0DBD63C97ED4}" srcOrd="7" destOrd="0" presId="urn:microsoft.com/office/officeart/2005/8/layout/orgChart1"/>
    <dgm:cxn modelId="{86B323A1-8A5F-491B-970B-E849CC116C05}" type="presParOf" srcId="{3D5A2CCC-E989-4C28-BBB4-0DBD63C97ED4}" destId="{3A7EFF04-C2A7-4A0E-A4FF-4EB686A9AEA1}" srcOrd="0" destOrd="0" presId="urn:microsoft.com/office/officeart/2005/8/layout/orgChart1"/>
    <dgm:cxn modelId="{4587F028-B5F0-4A0D-B3E2-5828193D8B2B}" type="presParOf" srcId="{3A7EFF04-C2A7-4A0E-A4FF-4EB686A9AEA1}" destId="{A8210D52-73E0-4F82-909D-AC337AF6FFA3}" srcOrd="0" destOrd="0" presId="urn:microsoft.com/office/officeart/2005/8/layout/orgChart1"/>
    <dgm:cxn modelId="{F18B9A86-4964-4CA9-AE6D-A6D34EA1A9C9}" type="presParOf" srcId="{3A7EFF04-C2A7-4A0E-A4FF-4EB686A9AEA1}" destId="{A690BC3D-D0C0-4554-A3EB-6DD1E8726E06}" srcOrd="1" destOrd="0" presId="urn:microsoft.com/office/officeart/2005/8/layout/orgChart1"/>
    <dgm:cxn modelId="{DF9F94FD-01D7-42B9-96FF-077292768B31}" type="presParOf" srcId="{3D5A2CCC-E989-4C28-BBB4-0DBD63C97ED4}" destId="{1EEBAE3B-097D-4B32-9E42-4BA24E5C0713}" srcOrd="1" destOrd="0" presId="urn:microsoft.com/office/officeart/2005/8/layout/orgChart1"/>
    <dgm:cxn modelId="{2731F29C-53A2-465E-A0DB-6C77B6B671A6}" type="presParOf" srcId="{3D5A2CCC-E989-4C28-BBB4-0DBD63C97ED4}" destId="{85286232-B2EF-45BF-9094-3C49FA211C08}" srcOrd="2" destOrd="0" presId="urn:microsoft.com/office/officeart/2005/8/layout/orgChart1"/>
    <dgm:cxn modelId="{16147FC9-94FB-47D3-A0AE-8363B60EAD2C}" type="presParOf" srcId="{471808D2-5F9B-425D-8223-14168E0A7149}" destId="{01294A70-D1C8-49A6-B92C-AEF4B76B3601}" srcOrd="2" destOrd="0" presId="urn:microsoft.com/office/officeart/2005/8/layout/orgChart1"/>
    <dgm:cxn modelId="{8DED97D9-471F-4619-ACEF-A25F942A40E8}" type="presParOf" srcId="{01294A70-D1C8-49A6-B92C-AEF4B76B3601}" destId="{98DB84E6-11E8-4D5A-B338-441D18D24B98}" srcOrd="0" destOrd="0" presId="urn:microsoft.com/office/officeart/2005/8/layout/orgChart1"/>
    <dgm:cxn modelId="{14A52BF0-FAEF-4D61-AD5D-7DCD6A446E11}" type="presParOf" srcId="{01294A70-D1C8-49A6-B92C-AEF4B76B3601}" destId="{8B337312-3F3C-44DD-BDC0-4B8428989A2D}" srcOrd="1" destOrd="0" presId="urn:microsoft.com/office/officeart/2005/8/layout/orgChart1"/>
    <dgm:cxn modelId="{30F3309B-4C62-4734-A8B1-9B04B01B0994}" type="presParOf" srcId="{8B337312-3F3C-44DD-BDC0-4B8428989A2D}" destId="{18BC9E17-AF84-4719-BEA7-400233DFD0E4}" srcOrd="0" destOrd="0" presId="urn:microsoft.com/office/officeart/2005/8/layout/orgChart1"/>
    <dgm:cxn modelId="{590185FF-4CE5-4239-95D1-1294C1D6BB77}" type="presParOf" srcId="{18BC9E17-AF84-4719-BEA7-400233DFD0E4}" destId="{3846E11E-B05E-488C-B085-4A06421CED1E}" srcOrd="0" destOrd="0" presId="urn:microsoft.com/office/officeart/2005/8/layout/orgChart1"/>
    <dgm:cxn modelId="{9987AA52-E891-4396-9BBB-BD31C495CB7F}" type="presParOf" srcId="{18BC9E17-AF84-4719-BEA7-400233DFD0E4}" destId="{FFE44319-1B17-4F74-91F0-C3D88F41EA66}" srcOrd="1" destOrd="0" presId="urn:microsoft.com/office/officeart/2005/8/layout/orgChart1"/>
    <dgm:cxn modelId="{786D42D1-3546-4ACD-8527-0D2A3CDA6588}" type="presParOf" srcId="{8B337312-3F3C-44DD-BDC0-4B8428989A2D}" destId="{D984BE5B-C295-439A-B59E-3AA825CE04D6}" srcOrd="1" destOrd="0" presId="urn:microsoft.com/office/officeart/2005/8/layout/orgChart1"/>
    <dgm:cxn modelId="{98869594-6E67-40E4-A9CE-2C01F293DF9B}" type="presParOf" srcId="{8B337312-3F3C-44DD-BDC0-4B8428989A2D}" destId="{1EF15E37-86F6-4029-A873-AA3E59A151DE}"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776D55-76BC-4C75-A70C-63F71B285F0C}" type="doc">
      <dgm:prSet loTypeId="urn:microsoft.com/office/officeart/2005/8/layout/pyramid2" loCatId="pyramid" qsTypeId="urn:microsoft.com/office/officeart/2005/8/quickstyle/simple1" qsCatId="simple" csTypeId="urn:microsoft.com/office/officeart/2005/8/colors/colorful1" csCatId="colorful" phldr="1"/>
      <dgm:spPr/>
    </dgm:pt>
    <dgm:pt modelId="{9FA312EA-C3E6-4C30-A81F-F1991EF694F1}">
      <dgm:prSet phldrT="[Texto]"/>
      <dgm:spPr/>
      <dgm:t>
        <a:bodyPr/>
        <a:lstStyle/>
        <a:p>
          <a:r>
            <a:rPr lang="es-MX" dirty="0"/>
            <a:t>Apoyar técnicamente a los Comités Nacionales para la Gestión del Riesgo, en la orientación de políticas, planes, y programas que conduzcan al conocimiento, prevención, mitigación, preparación y respuesta frente a los incendios forestales</a:t>
          </a:r>
          <a:endParaRPr lang="es-CO" dirty="0"/>
        </a:p>
      </dgm:t>
    </dgm:pt>
    <dgm:pt modelId="{AC413AC8-52FC-4DEB-B265-FECFB47F9B0A}" type="parTrans" cxnId="{A6605B02-3CA1-449E-BA5E-90E30EBA0DA6}">
      <dgm:prSet/>
      <dgm:spPr/>
      <dgm:t>
        <a:bodyPr/>
        <a:lstStyle/>
        <a:p>
          <a:endParaRPr lang="es-CO"/>
        </a:p>
      </dgm:t>
    </dgm:pt>
    <dgm:pt modelId="{7E8FFEE4-BEB3-4632-AEEC-C3CBEE5D12B7}" type="sibTrans" cxnId="{A6605B02-3CA1-449E-BA5E-90E30EBA0DA6}">
      <dgm:prSet/>
      <dgm:spPr/>
      <dgm:t>
        <a:bodyPr/>
        <a:lstStyle/>
        <a:p>
          <a:endParaRPr lang="es-CO"/>
        </a:p>
      </dgm:t>
    </dgm:pt>
    <dgm:pt modelId="{777CC987-A1B8-4FEC-B1D6-D2A99A0730B6}">
      <dgm:prSet phldrT="[Texto]"/>
      <dgm:spPr/>
      <dgm:t>
        <a:bodyPr/>
        <a:lstStyle/>
        <a:p>
          <a:r>
            <a:rPr lang="es-MX" dirty="0"/>
            <a:t>Analizar la información relacionada con las condiciones de riesgo en aquellas áreas identificadas críticas, en especial aquellas de carácter estratégico o de importancia ambiental para el país, y recomendar la adopción de medidas para optimizar la prevención, la mitigación y el manejo frente a la ocurrencia de incendios forestales.</a:t>
          </a:r>
          <a:endParaRPr lang="es-CO" dirty="0"/>
        </a:p>
      </dgm:t>
    </dgm:pt>
    <dgm:pt modelId="{22840FDD-EB8B-4BC0-8CCD-67B7E877A40F}" type="parTrans" cxnId="{FB2BE08F-9666-47A0-A48C-C62EAAEF3316}">
      <dgm:prSet/>
      <dgm:spPr/>
      <dgm:t>
        <a:bodyPr/>
        <a:lstStyle/>
        <a:p>
          <a:endParaRPr lang="es-CO"/>
        </a:p>
      </dgm:t>
    </dgm:pt>
    <dgm:pt modelId="{36F5C5A8-2B8A-4DC2-AEAE-BF522644DB7E}" type="sibTrans" cxnId="{FB2BE08F-9666-47A0-A48C-C62EAAEF3316}">
      <dgm:prSet/>
      <dgm:spPr/>
      <dgm:t>
        <a:bodyPr/>
        <a:lstStyle/>
        <a:p>
          <a:endParaRPr lang="es-CO"/>
        </a:p>
      </dgm:t>
    </dgm:pt>
    <dgm:pt modelId="{EFECA04D-6219-4DEA-9AD7-41D6A76612D3}">
      <dgm:prSet phldrT="[Texto]"/>
      <dgm:spPr/>
      <dgm:t>
        <a:bodyPr/>
        <a:lstStyle/>
        <a:p>
          <a:r>
            <a:rPr lang="es-MX" dirty="0"/>
            <a:t>Proponer lineamientos protocolizados y estandarizados para la extinción de incendios forestales, en los niveles estratégico y operativo</a:t>
          </a:r>
          <a:endParaRPr lang="es-CO" dirty="0"/>
        </a:p>
      </dgm:t>
    </dgm:pt>
    <dgm:pt modelId="{57E2160B-67FF-4335-90B3-1ED5C30953A7}" type="parTrans" cxnId="{CBF38475-3DBD-443A-9983-F4822EFAA5DE}">
      <dgm:prSet/>
      <dgm:spPr/>
      <dgm:t>
        <a:bodyPr/>
        <a:lstStyle/>
        <a:p>
          <a:endParaRPr lang="es-CO"/>
        </a:p>
      </dgm:t>
    </dgm:pt>
    <dgm:pt modelId="{1CE42932-E9E7-4FAA-92E6-4CAB43CC6AB9}" type="sibTrans" cxnId="{CBF38475-3DBD-443A-9983-F4822EFAA5DE}">
      <dgm:prSet/>
      <dgm:spPr/>
      <dgm:t>
        <a:bodyPr/>
        <a:lstStyle/>
        <a:p>
          <a:endParaRPr lang="es-CO"/>
        </a:p>
      </dgm:t>
    </dgm:pt>
    <dgm:pt modelId="{8B0E132E-9654-4DAC-B0BC-16ACD8C16D3C}" type="pres">
      <dgm:prSet presAssocID="{3E776D55-76BC-4C75-A70C-63F71B285F0C}" presName="compositeShape" presStyleCnt="0">
        <dgm:presLayoutVars>
          <dgm:dir/>
          <dgm:resizeHandles/>
        </dgm:presLayoutVars>
      </dgm:prSet>
      <dgm:spPr/>
    </dgm:pt>
    <dgm:pt modelId="{0556BF6D-5E82-43D6-ADED-589B83B689F0}" type="pres">
      <dgm:prSet presAssocID="{3E776D55-76BC-4C75-A70C-63F71B285F0C}" presName="pyramid" presStyleLbl="node1" presStyleIdx="0" presStyleCnt="1" custLinFactNeighborX="-9942" custLinFactNeighborY="-98"/>
      <dgm:spPr/>
    </dgm:pt>
    <dgm:pt modelId="{C8BD7E0F-34F7-47FD-8913-D6FCAAF61EE1}" type="pres">
      <dgm:prSet presAssocID="{3E776D55-76BC-4C75-A70C-63F71B285F0C}" presName="theList" presStyleCnt="0"/>
      <dgm:spPr/>
    </dgm:pt>
    <dgm:pt modelId="{124E3963-9173-4A5E-9DB5-34962CF9B7DC}" type="pres">
      <dgm:prSet presAssocID="{9FA312EA-C3E6-4C30-A81F-F1991EF694F1}" presName="aNode" presStyleLbl="fgAcc1" presStyleIdx="0" presStyleCnt="3" custScaleX="125928" custLinFactNeighborX="16082" custLinFactNeighborY="-5608">
        <dgm:presLayoutVars>
          <dgm:bulletEnabled val="1"/>
        </dgm:presLayoutVars>
      </dgm:prSet>
      <dgm:spPr/>
    </dgm:pt>
    <dgm:pt modelId="{C5878B6F-64AB-4AE2-A7D1-A0D9C9ED6888}" type="pres">
      <dgm:prSet presAssocID="{9FA312EA-C3E6-4C30-A81F-F1991EF694F1}" presName="aSpace" presStyleCnt="0"/>
      <dgm:spPr/>
    </dgm:pt>
    <dgm:pt modelId="{3B60860B-B134-4353-BAC2-4F98652D207D}" type="pres">
      <dgm:prSet presAssocID="{777CC987-A1B8-4FEC-B1D6-D2A99A0730B6}" presName="aNode" presStyleLbl="fgAcc1" presStyleIdx="1" presStyleCnt="3" custScaleX="125463" custLinFactNeighborX="14551" custLinFactNeighborY="-19774">
        <dgm:presLayoutVars>
          <dgm:bulletEnabled val="1"/>
        </dgm:presLayoutVars>
      </dgm:prSet>
      <dgm:spPr/>
    </dgm:pt>
    <dgm:pt modelId="{0B59EB80-D51A-41A2-9C02-25FACF4585A0}" type="pres">
      <dgm:prSet presAssocID="{777CC987-A1B8-4FEC-B1D6-D2A99A0730B6}" presName="aSpace" presStyleCnt="0"/>
      <dgm:spPr/>
    </dgm:pt>
    <dgm:pt modelId="{70FBF73F-5115-405F-AD52-26D034AE7C1D}" type="pres">
      <dgm:prSet presAssocID="{EFECA04D-6219-4DEA-9AD7-41D6A76612D3}" presName="aNode" presStyleLbl="fgAcc1" presStyleIdx="2" presStyleCnt="3" custScaleX="122555" custLinFactNeighborX="14551" custLinFactNeighborY="47">
        <dgm:presLayoutVars>
          <dgm:bulletEnabled val="1"/>
        </dgm:presLayoutVars>
      </dgm:prSet>
      <dgm:spPr/>
    </dgm:pt>
    <dgm:pt modelId="{CBBD3043-157C-48CC-B012-6E3290C421BB}" type="pres">
      <dgm:prSet presAssocID="{EFECA04D-6219-4DEA-9AD7-41D6A76612D3}" presName="aSpace" presStyleCnt="0"/>
      <dgm:spPr/>
    </dgm:pt>
  </dgm:ptLst>
  <dgm:cxnLst>
    <dgm:cxn modelId="{A6605B02-3CA1-449E-BA5E-90E30EBA0DA6}" srcId="{3E776D55-76BC-4C75-A70C-63F71B285F0C}" destId="{9FA312EA-C3E6-4C30-A81F-F1991EF694F1}" srcOrd="0" destOrd="0" parTransId="{AC413AC8-52FC-4DEB-B265-FECFB47F9B0A}" sibTransId="{7E8FFEE4-BEB3-4632-AEEC-C3CBEE5D12B7}"/>
    <dgm:cxn modelId="{8AB94F05-7F39-4DCC-8F7C-68BB82B7CCC3}" type="presOf" srcId="{9FA312EA-C3E6-4C30-A81F-F1991EF694F1}" destId="{124E3963-9173-4A5E-9DB5-34962CF9B7DC}" srcOrd="0" destOrd="0" presId="urn:microsoft.com/office/officeart/2005/8/layout/pyramid2"/>
    <dgm:cxn modelId="{B340E34D-F9C4-48D4-B133-74C29B134C02}" type="presOf" srcId="{777CC987-A1B8-4FEC-B1D6-D2A99A0730B6}" destId="{3B60860B-B134-4353-BAC2-4F98652D207D}" srcOrd="0" destOrd="0" presId="urn:microsoft.com/office/officeart/2005/8/layout/pyramid2"/>
    <dgm:cxn modelId="{A8D8B751-C41C-456A-84DA-2E1D177FAA53}" type="presOf" srcId="{3E776D55-76BC-4C75-A70C-63F71B285F0C}" destId="{8B0E132E-9654-4DAC-B0BC-16ACD8C16D3C}" srcOrd="0" destOrd="0" presId="urn:microsoft.com/office/officeart/2005/8/layout/pyramid2"/>
    <dgm:cxn modelId="{CBF38475-3DBD-443A-9983-F4822EFAA5DE}" srcId="{3E776D55-76BC-4C75-A70C-63F71B285F0C}" destId="{EFECA04D-6219-4DEA-9AD7-41D6A76612D3}" srcOrd="2" destOrd="0" parTransId="{57E2160B-67FF-4335-90B3-1ED5C30953A7}" sibTransId="{1CE42932-E9E7-4FAA-92E6-4CAB43CC6AB9}"/>
    <dgm:cxn modelId="{DDB2D27A-4BF2-40B8-A9DD-5DF0553DD798}" type="presOf" srcId="{EFECA04D-6219-4DEA-9AD7-41D6A76612D3}" destId="{70FBF73F-5115-405F-AD52-26D034AE7C1D}" srcOrd="0" destOrd="0" presId="urn:microsoft.com/office/officeart/2005/8/layout/pyramid2"/>
    <dgm:cxn modelId="{FB2BE08F-9666-47A0-A48C-C62EAAEF3316}" srcId="{3E776D55-76BC-4C75-A70C-63F71B285F0C}" destId="{777CC987-A1B8-4FEC-B1D6-D2A99A0730B6}" srcOrd="1" destOrd="0" parTransId="{22840FDD-EB8B-4BC0-8CCD-67B7E877A40F}" sibTransId="{36F5C5A8-2B8A-4DC2-AEAE-BF522644DB7E}"/>
    <dgm:cxn modelId="{C3B42648-727F-46D4-8B23-8133D7A6013A}" type="presParOf" srcId="{8B0E132E-9654-4DAC-B0BC-16ACD8C16D3C}" destId="{0556BF6D-5E82-43D6-ADED-589B83B689F0}" srcOrd="0" destOrd="0" presId="urn:microsoft.com/office/officeart/2005/8/layout/pyramid2"/>
    <dgm:cxn modelId="{5BE94D64-B6CB-46D1-93C3-B7FDE7F452FA}" type="presParOf" srcId="{8B0E132E-9654-4DAC-B0BC-16ACD8C16D3C}" destId="{C8BD7E0F-34F7-47FD-8913-D6FCAAF61EE1}" srcOrd="1" destOrd="0" presId="urn:microsoft.com/office/officeart/2005/8/layout/pyramid2"/>
    <dgm:cxn modelId="{2D3B1222-5333-4C7A-A555-6BD3D2064C81}" type="presParOf" srcId="{C8BD7E0F-34F7-47FD-8913-D6FCAAF61EE1}" destId="{124E3963-9173-4A5E-9DB5-34962CF9B7DC}" srcOrd="0" destOrd="0" presId="urn:microsoft.com/office/officeart/2005/8/layout/pyramid2"/>
    <dgm:cxn modelId="{8C7A95BC-6DB3-42BC-A809-48DEB62D34AD}" type="presParOf" srcId="{C8BD7E0F-34F7-47FD-8913-D6FCAAF61EE1}" destId="{C5878B6F-64AB-4AE2-A7D1-A0D9C9ED6888}" srcOrd="1" destOrd="0" presId="urn:microsoft.com/office/officeart/2005/8/layout/pyramid2"/>
    <dgm:cxn modelId="{0D3A9383-6386-456A-BE73-09B9AEB0F02C}" type="presParOf" srcId="{C8BD7E0F-34F7-47FD-8913-D6FCAAF61EE1}" destId="{3B60860B-B134-4353-BAC2-4F98652D207D}" srcOrd="2" destOrd="0" presId="urn:microsoft.com/office/officeart/2005/8/layout/pyramid2"/>
    <dgm:cxn modelId="{0E307D1D-687A-4C47-A7CD-AC0E22624CF6}" type="presParOf" srcId="{C8BD7E0F-34F7-47FD-8913-D6FCAAF61EE1}" destId="{0B59EB80-D51A-41A2-9C02-25FACF4585A0}" srcOrd="3" destOrd="0" presId="urn:microsoft.com/office/officeart/2005/8/layout/pyramid2"/>
    <dgm:cxn modelId="{FE3A4238-E630-4E2D-9A35-EC9AB50496DE}" type="presParOf" srcId="{C8BD7E0F-34F7-47FD-8913-D6FCAAF61EE1}" destId="{70FBF73F-5115-405F-AD52-26D034AE7C1D}" srcOrd="4" destOrd="0" presId="urn:microsoft.com/office/officeart/2005/8/layout/pyramid2"/>
    <dgm:cxn modelId="{21D6488F-B990-4415-BE79-B2E2928385E9}" type="presParOf" srcId="{C8BD7E0F-34F7-47FD-8913-D6FCAAF61EE1}" destId="{CBBD3043-157C-48CC-B012-6E3290C421BB}"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C32B05-62EA-407A-B21C-2310C7945705}"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en-US"/>
        </a:p>
      </dgm:t>
    </dgm:pt>
    <dgm:pt modelId="{8EA7219F-BDB2-48EB-9EEB-3133522D132E}">
      <dgm:prSet phldrT="[Text]"/>
      <dgm:spPr>
        <a:xfrm>
          <a:off x="3103880" y="2344964"/>
          <a:ext cx="1920239" cy="1920239"/>
        </a:xfrm>
        <a:gradFill rotWithShape="0">
          <a:gsLst>
            <a:gs pos="0">
              <a:srgbClr val="2980B9">
                <a:hueOff val="0"/>
                <a:satOff val="0"/>
                <a:lumOff val="0"/>
                <a:alphaOff val="0"/>
                <a:shade val="51000"/>
                <a:satMod val="130000"/>
              </a:srgbClr>
            </a:gs>
            <a:gs pos="80000">
              <a:srgbClr val="2980B9">
                <a:hueOff val="0"/>
                <a:satOff val="0"/>
                <a:lumOff val="0"/>
                <a:alphaOff val="0"/>
                <a:shade val="93000"/>
                <a:satMod val="130000"/>
              </a:srgbClr>
            </a:gs>
            <a:gs pos="100000">
              <a:srgbClr val="2980B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noProof="0" dirty="0">
              <a:solidFill>
                <a:sysClr val="window" lastClr="FFFFFF"/>
              </a:solidFill>
              <a:latin typeface="+mj-lt"/>
              <a:ea typeface="+mn-ea"/>
              <a:cs typeface="+mn-cs"/>
            </a:rPr>
            <a:t>Monitoreo forestal comunitario</a:t>
          </a:r>
        </a:p>
      </dgm:t>
    </dgm:pt>
    <dgm:pt modelId="{3EE8403A-CB7C-4815-85BD-AEBCAEB71B37}" type="parTrans" cxnId="{58AD7EEF-D408-406B-87EE-4691D4C30668}">
      <dgm:prSet/>
      <dgm:spPr/>
      <dgm:t>
        <a:bodyPr/>
        <a:lstStyle/>
        <a:p>
          <a:endParaRPr lang="en-US">
            <a:latin typeface="+mj-lt"/>
          </a:endParaRPr>
        </a:p>
      </dgm:t>
    </dgm:pt>
    <dgm:pt modelId="{C94B7947-85DC-4B21-BB99-DF8438356F98}" type="sibTrans" cxnId="{58AD7EEF-D408-406B-87EE-4691D4C30668}">
      <dgm:prSet/>
      <dgm:spPr/>
      <dgm:t>
        <a:bodyPr/>
        <a:lstStyle/>
        <a:p>
          <a:endParaRPr lang="en-US">
            <a:latin typeface="+mj-lt"/>
          </a:endParaRPr>
        </a:p>
      </dgm:t>
    </dgm:pt>
    <dgm:pt modelId="{F25EA818-E4C8-4E9C-8509-8C9CFC1F8413}">
      <dgm:prSet phldrT="[Text]" custT="1"/>
      <dgm:spPr>
        <a:xfrm>
          <a:off x="482906" y="2767417"/>
          <a:ext cx="1344167" cy="1075334"/>
        </a:xfrm>
        <a:gradFill rotWithShape="0">
          <a:gsLst>
            <a:gs pos="0">
              <a:srgbClr val="16A085">
                <a:hueOff val="0"/>
                <a:satOff val="0"/>
                <a:lumOff val="0"/>
                <a:alphaOff val="0"/>
                <a:shade val="51000"/>
                <a:satMod val="130000"/>
              </a:srgbClr>
            </a:gs>
            <a:gs pos="80000">
              <a:srgbClr val="16A085">
                <a:hueOff val="0"/>
                <a:satOff val="0"/>
                <a:lumOff val="0"/>
                <a:alphaOff val="0"/>
                <a:shade val="93000"/>
                <a:satMod val="130000"/>
              </a:srgbClr>
            </a:gs>
            <a:gs pos="100000">
              <a:srgbClr val="16A08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400" dirty="0">
              <a:latin typeface="+mj-lt"/>
            </a:rPr>
            <a:t>Sistema de monitoreo y registro desarrollado y en proceso de implementación por parte de los vigías ambientales</a:t>
          </a:r>
          <a:endParaRPr lang="en-US" sz="1400" dirty="0">
            <a:solidFill>
              <a:sysClr val="window" lastClr="FFFFFF"/>
            </a:solidFill>
            <a:latin typeface="+mj-lt"/>
            <a:ea typeface="+mn-ea"/>
            <a:cs typeface="+mn-cs"/>
          </a:endParaRPr>
        </a:p>
      </dgm:t>
    </dgm:pt>
    <dgm:pt modelId="{9FB1BA88-67BA-43FF-974C-0877B686E038}" type="parTrans" cxnId="{3B22761D-104F-4D20-B71D-744949AC1A7F}">
      <dgm:prSet/>
      <dgm:spPr>
        <a:xfrm rot="10800000">
          <a:off x="1154990" y="3031450"/>
          <a:ext cx="1841700" cy="547268"/>
        </a:xfrm>
        <a:gradFill rotWithShape="0">
          <a:gsLst>
            <a:gs pos="0">
              <a:srgbClr val="16A085">
                <a:hueOff val="0"/>
                <a:satOff val="0"/>
                <a:lumOff val="0"/>
                <a:alphaOff val="0"/>
                <a:shade val="51000"/>
                <a:satMod val="130000"/>
              </a:srgbClr>
            </a:gs>
            <a:gs pos="80000">
              <a:srgbClr val="16A085">
                <a:hueOff val="0"/>
                <a:satOff val="0"/>
                <a:lumOff val="0"/>
                <a:alphaOff val="0"/>
                <a:shade val="93000"/>
                <a:satMod val="130000"/>
              </a:srgbClr>
            </a:gs>
            <a:gs pos="100000">
              <a:srgbClr val="16A08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mj-lt"/>
          </a:endParaRPr>
        </a:p>
      </dgm:t>
    </dgm:pt>
    <dgm:pt modelId="{D33D473D-FCF3-481E-9BAE-BD9D5D92F0B8}" type="sibTrans" cxnId="{3B22761D-104F-4D20-B71D-744949AC1A7F}">
      <dgm:prSet/>
      <dgm:spPr/>
      <dgm:t>
        <a:bodyPr/>
        <a:lstStyle/>
        <a:p>
          <a:endParaRPr lang="en-US">
            <a:latin typeface="+mj-lt"/>
          </a:endParaRPr>
        </a:p>
      </dgm:t>
    </dgm:pt>
    <dgm:pt modelId="{22066B05-7936-4AD2-AD19-79221A59097D}">
      <dgm:prSet phldrT="[Text]" custT="1"/>
      <dgm:spPr>
        <a:xfrm>
          <a:off x="1038477" y="1057544"/>
          <a:ext cx="1344167" cy="1075334"/>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800" dirty="0">
              <a:latin typeface="+mj-lt"/>
            </a:rPr>
            <a:t>Grupos de vigías ambientales comunitarios conformados y operando</a:t>
          </a:r>
          <a:endParaRPr lang="en-US" sz="1800" dirty="0">
            <a:solidFill>
              <a:sysClr val="window" lastClr="FFFFFF"/>
            </a:solidFill>
            <a:latin typeface="+mj-lt"/>
            <a:ea typeface="+mn-ea"/>
            <a:cs typeface="+mn-cs"/>
          </a:endParaRPr>
        </a:p>
      </dgm:t>
    </dgm:pt>
    <dgm:pt modelId="{A8FDAD3A-506B-423F-B43E-052CAD55E363}" type="parTrans" cxnId="{AC57EECA-896B-43AA-916E-63AD7AA7FE93}">
      <dgm:prSet/>
      <dgm:spPr>
        <a:xfrm rot="12960000">
          <a:off x="1534695" y="1862839"/>
          <a:ext cx="1841700" cy="547268"/>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mj-lt"/>
          </a:endParaRPr>
        </a:p>
      </dgm:t>
    </dgm:pt>
    <dgm:pt modelId="{C39FBF2E-0701-40C4-A52C-9D0D093033A9}" type="sibTrans" cxnId="{AC57EECA-896B-43AA-916E-63AD7AA7FE93}">
      <dgm:prSet/>
      <dgm:spPr/>
      <dgm:t>
        <a:bodyPr/>
        <a:lstStyle/>
        <a:p>
          <a:endParaRPr lang="en-US">
            <a:latin typeface="+mj-lt"/>
          </a:endParaRPr>
        </a:p>
      </dgm:t>
    </dgm:pt>
    <dgm:pt modelId="{01553A5B-5758-4E44-A17A-8E874D35545D}">
      <dgm:prSet phldrT="[Text]"/>
      <dgm:spPr>
        <a:xfrm>
          <a:off x="2492982" y="785"/>
          <a:ext cx="1344167" cy="1075334"/>
        </a:xfrm>
        <a:gradFill rotWithShape="0">
          <a:gsLst>
            <a:gs pos="0">
              <a:srgbClr val="F39C12">
                <a:hueOff val="0"/>
                <a:satOff val="0"/>
                <a:lumOff val="0"/>
                <a:alphaOff val="0"/>
                <a:shade val="51000"/>
                <a:satMod val="130000"/>
              </a:srgbClr>
            </a:gs>
            <a:gs pos="80000">
              <a:srgbClr val="F39C12">
                <a:hueOff val="0"/>
                <a:satOff val="0"/>
                <a:lumOff val="0"/>
                <a:alphaOff val="0"/>
                <a:shade val="93000"/>
                <a:satMod val="130000"/>
              </a:srgbClr>
            </a:gs>
            <a:gs pos="100000">
              <a:srgbClr val="F39C1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dirty="0">
              <a:latin typeface="+mj-lt"/>
            </a:rPr>
            <a:t>Equipos de vigías ambientales comunitarios dotados de equipos para su operación en campo (GPS’s, Binoculares, Uniformes, Cámara fotográfica, computador portátil, impresora, walkie talkies).</a:t>
          </a:r>
          <a:endParaRPr lang="en-US" dirty="0">
            <a:solidFill>
              <a:sysClr val="window" lastClr="FFFFFF"/>
            </a:solidFill>
            <a:latin typeface="+mj-lt"/>
            <a:ea typeface="+mn-ea"/>
            <a:cs typeface="+mn-cs"/>
          </a:endParaRPr>
        </a:p>
      </dgm:t>
    </dgm:pt>
    <dgm:pt modelId="{A953E2BD-5A20-41DB-A71F-420412D95C05}" type="parTrans" cxnId="{B19A3819-BDD5-419F-AA2D-B7E8D0B08E28}">
      <dgm:prSet/>
      <dgm:spPr>
        <a:xfrm rot="15120000">
          <a:off x="2528774" y="1140598"/>
          <a:ext cx="1841700" cy="547268"/>
        </a:xfrm>
        <a:gradFill rotWithShape="0">
          <a:gsLst>
            <a:gs pos="0">
              <a:srgbClr val="F39C12">
                <a:hueOff val="0"/>
                <a:satOff val="0"/>
                <a:lumOff val="0"/>
                <a:alphaOff val="0"/>
                <a:shade val="51000"/>
                <a:satMod val="130000"/>
              </a:srgbClr>
            </a:gs>
            <a:gs pos="80000">
              <a:srgbClr val="F39C12">
                <a:hueOff val="0"/>
                <a:satOff val="0"/>
                <a:lumOff val="0"/>
                <a:alphaOff val="0"/>
                <a:shade val="93000"/>
                <a:satMod val="130000"/>
              </a:srgbClr>
            </a:gs>
            <a:gs pos="100000">
              <a:srgbClr val="F39C1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mj-lt"/>
          </a:endParaRPr>
        </a:p>
      </dgm:t>
    </dgm:pt>
    <dgm:pt modelId="{B3ABC105-4B89-427C-A226-E353EA22B275}" type="sibTrans" cxnId="{B19A3819-BDD5-419F-AA2D-B7E8D0B08E28}">
      <dgm:prSet/>
      <dgm:spPr/>
      <dgm:t>
        <a:bodyPr/>
        <a:lstStyle/>
        <a:p>
          <a:endParaRPr lang="en-US">
            <a:latin typeface="+mj-lt"/>
          </a:endParaRPr>
        </a:p>
      </dgm:t>
    </dgm:pt>
    <dgm:pt modelId="{20428226-921A-4238-97F4-87DB176DF4B8}">
      <dgm:prSet phldrT="[Text]" custT="1"/>
      <dgm:spPr>
        <a:xfrm>
          <a:off x="4290849" y="785"/>
          <a:ext cx="1344167" cy="1075334"/>
        </a:xfrm>
        <a:gradFill rotWithShape="0">
          <a:gsLst>
            <a:gs pos="0">
              <a:srgbClr val="C0392B">
                <a:hueOff val="0"/>
                <a:satOff val="0"/>
                <a:lumOff val="0"/>
                <a:alphaOff val="0"/>
                <a:shade val="51000"/>
                <a:satMod val="130000"/>
              </a:srgbClr>
            </a:gs>
            <a:gs pos="80000">
              <a:srgbClr val="C0392B">
                <a:hueOff val="0"/>
                <a:satOff val="0"/>
                <a:lumOff val="0"/>
                <a:alphaOff val="0"/>
                <a:shade val="93000"/>
                <a:satMod val="130000"/>
              </a:srgbClr>
            </a:gs>
            <a:gs pos="100000">
              <a:srgbClr val="C0392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600" dirty="0">
              <a:latin typeface="+mj-lt"/>
            </a:rPr>
            <a:t>Reconocimiento por parte de las comunidades a los grupos de vigías ambientales conformados. </a:t>
          </a:r>
          <a:endParaRPr lang="en-US" sz="1600" dirty="0">
            <a:solidFill>
              <a:sysClr val="window" lastClr="FFFFFF"/>
            </a:solidFill>
            <a:latin typeface="+mj-lt"/>
            <a:ea typeface="+mn-ea"/>
            <a:cs typeface="+mn-cs"/>
          </a:endParaRPr>
        </a:p>
      </dgm:t>
    </dgm:pt>
    <dgm:pt modelId="{B719DF13-D5E6-494A-A3C4-8435A2E9DA56}" type="parTrans" cxnId="{BC546625-C721-4731-BD46-6AA93CBCEF38}">
      <dgm:prSet/>
      <dgm:spPr>
        <a:xfrm rot="17280000">
          <a:off x="3757524" y="1140598"/>
          <a:ext cx="1841700" cy="547268"/>
        </a:xfrm>
        <a:gradFill rotWithShape="0">
          <a:gsLst>
            <a:gs pos="0">
              <a:srgbClr val="C0392B">
                <a:hueOff val="0"/>
                <a:satOff val="0"/>
                <a:lumOff val="0"/>
                <a:alphaOff val="0"/>
                <a:shade val="51000"/>
                <a:satMod val="130000"/>
              </a:srgbClr>
            </a:gs>
            <a:gs pos="80000">
              <a:srgbClr val="C0392B">
                <a:hueOff val="0"/>
                <a:satOff val="0"/>
                <a:lumOff val="0"/>
                <a:alphaOff val="0"/>
                <a:shade val="93000"/>
                <a:satMod val="130000"/>
              </a:srgbClr>
            </a:gs>
            <a:gs pos="100000">
              <a:srgbClr val="C0392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mj-lt"/>
          </a:endParaRPr>
        </a:p>
      </dgm:t>
    </dgm:pt>
    <dgm:pt modelId="{36910B73-7D74-4978-B378-CA45C71225F6}" type="sibTrans" cxnId="{BC546625-C721-4731-BD46-6AA93CBCEF38}">
      <dgm:prSet/>
      <dgm:spPr/>
      <dgm:t>
        <a:bodyPr/>
        <a:lstStyle/>
        <a:p>
          <a:endParaRPr lang="en-US">
            <a:latin typeface="+mj-lt"/>
          </a:endParaRPr>
        </a:p>
      </dgm:t>
    </dgm:pt>
    <dgm:pt modelId="{C5E5A7A1-22BA-460C-9297-04E48EC4C5B1}">
      <dgm:prSet phldrT="[Text]" custT="1"/>
      <dgm:spPr>
        <a:xfrm>
          <a:off x="5745354" y="1057544"/>
          <a:ext cx="1344167" cy="1075334"/>
        </a:xfrm>
        <a:gradFill rotWithShape="0">
          <a:gsLst>
            <a:gs pos="0">
              <a:srgbClr val="4B2C50">
                <a:hueOff val="0"/>
                <a:satOff val="0"/>
                <a:lumOff val="0"/>
                <a:alphaOff val="0"/>
                <a:shade val="51000"/>
                <a:satMod val="130000"/>
              </a:srgbClr>
            </a:gs>
            <a:gs pos="80000">
              <a:srgbClr val="4B2C50">
                <a:hueOff val="0"/>
                <a:satOff val="0"/>
                <a:lumOff val="0"/>
                <a:alphaOff val="0"/>
                <a:shade val="93000"/>
                <a:satMod val="130000"/>
              </a:srgbClr>
            </a:gs>
            <a:gs pos="100000">
              <a:srgbClr val="4B2C5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600" dirty="0">
              <a:latin typeface="+mj-lt"/>
            </a:rPr>
            <a:t>Los grupos de vigías ambientales están conformados por mujeres y hombres</a:t>
          </a:r>
          <a:r>
            <a:rPr lang="en-US" sz="1600" dirty="0">
              <a:solidFill>
                <a:sysClr val="window" lastClr="FFFFFF"/>
              </a:solidFill>
              <a:latin typeface="+mj-lt"/>
              <a:ea typeface="+mn-ea"/>
              <a:cs typeface="+mn-cs"/>
            </a:rPr>
            <a:t>e</a:t>
          </a:r>
        </a:p>
      </dgm:t>
    </dgm:pt>
    <dgm:pt modelId="{AE001CF0-0E59-413C-8EB5-7D093570FD33}" type="parTrans" cxnId="{6B80B44E-8B21-47A6-8A55-8A49449C4D61}">
      <dgm:prSet/>
      <dgm:spPr>
        <a:xfrm rot="19440000">
          <a:off x="4751604" y="1862839"/>
          <a:ext cx="1841700" cy="547268"/>
        </a:xfrm>
        <a:gradFill rotWithShape="0">
          <a:gsLst>
            <a:gs pos="0">
              <a:srgbClr val="4B2C50">
                <a:hueOff val="0"/>
                <a:satOff val="0"/>
                <a:lumOff val="0"/>
                <a:alphaOff val="0"/>
                <a:shade val="51000"/>
                <a:satMod val="130000"/>
              </a:srgbClr>
            </a:gs>
            <a:gs pos="80000">
              <a:srgbClr val="4B2C50">
                <a:hueOff val="0"/>
                <a:satOff val="0"/>
                <a:lumOff val="0"/>
                <a:alphaOff val="0"/>
                <a:shade val="93000"/>
                <a:satMod val="130000"/>
              </a:srgbClr>
            </a:gs>
            <a:gs pos="100000">
              <a:srgbClr val="4B2C5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mj-lt"/>
          </a:endParaRPr>
        </a:p>
      </dgm:t>
    </dgm:pt>
    <dgm:pt modelId="{F734571E-C0D8-4BD6-A7DE-1C05A9C42F04}" type="sibTrans" cxnId="{6B80B44E-8B21-47A6-8A55-8A49449C4D61}">
      <dgm:prSet/>
      <dgm:spPr/>
      <dgm:t>
        <a:bodyPr/>
        <a:lstStyle/>
        <a:p>
          <a:endParaRPr lang="en-US">
            <a:latin typeface="+mj-lt"/>
          </a:endParaRPr>
        </a:p>
      </dgm:t>
    </dgm:pt>
    <dgm:pt modelId="{44B4F0FF-F1FC-43F4-8941-3198569C1C54}" type="pres">
      <dgm:prSet presAssocID="{B9C32B05-62EA-407A-B21C-2310C7945705}" presName="cycle" presStyleCnt="0">
        <dgm:presLayoutVars>
          <dgm:chMax val="1"/>
          <dgm:dir/>
          <dgm:animLvl val="ctr"/>
          <dgm:resizeHandles val="exact"/>
        </dgm:presLayoutVars>
      </dgm:prSet>
      <dgm:spPr/>
    </dgm:pt>
    <dgm:pt modelId="{68481BEC-770B-4849-A60F-46789AA2D16F}" type="pres">
      <dgm:prSet presAssocID="{8EA7219F-BDB2-48EB-9EEB-3133522D132E}" presName="centerShape" presStyleLbl="node0" presStyleIdx="0" presStyleCnt="1"/>
      <dgm:spPr>
        <a:prstGeom prst="ellipse">
          <a:avLst/>
        </a:prstGeom>
      </dgm:spPr>
    </dgm:pt>
    <dgm:pt modelId="{BFD06722-1D97-4323-B1C5-CB35683E2423}" type="pres">
      <dgm:prSet presAssocID="{9FB1BA88-67BA-43FF-974C-0877B686E038}" presName="parTrans" presStyleLbl="bgSibTrans2D1" presStyleIdx="0" presStyleCnt="5" custScaleX="73374" custLinFactNeighborX="8399" custLinFactNeighborY="0"/>
      <dgm:spPr>
        <a:prstGeom prst="leftArrow">
          <a:avLst>
            <a:gd name="adj1" fmla="val 60000"/>
            <a:gd name="adj2" fmla="val 50000"/>
          </a:avLst>
        </a:prstGeom>
      </dgm:spPr>
    </dgm:pt>
    <dgm:pt modelId="{C16B9463-FE2B-4688-9A5A-516F3FAC63F7}" type="pres">
      <dgm:prSet presAssocID="{F25EA818-E4C8-4E9C-8509-8C9CFC1F8413}" presName="node" presStyleLbl="node1" presStyleIdx="0" presStyleCnt="5" custRadScaleRad="89177" custRadScaleInc="-710">
        <dgm:presLayoutVars>
          <dgm:bulletEnabled val="1"/>
        </dgm:presLayoutVars>
      </dgm:prSet>
      <dgm:spPr>
        <a:prstGeom prst="roundRect">
          <a:avLst>
            <a:gd name="adj" fmla="val 10000"/>
          </a:avLst>
        </a:prstGeom>
      </dgm:spPr>
    </dgm:pt>
    <dgm:pt modelId="{70238519-B417-4790-9F08-912AA10B3CB9}" type="pres">
      <dgm:prSet presAssocID="{A8FDAD3A-506B-423F-B43E-052CAD55E363}" presName="parTrans" presStyleLbl="bgSibTrans2D1" presStyleIdx="1" presStyleCnt="5"/>
      <dgm:spPr>
        <a:prstGeom prst="leftArrow">
          <a:avLst>
            <a:gd name="adj1" fmla="val 60000"/>
            <a:gd name="adj2" fmla="val 50000"/>
          </a:avLst>
        </a:prstGeom>
      </dgm:spPr>
    </dgm:pt>
    <dgm:pt modelId="{0FCDCBE9-0F2A-465F-A2F8-D8CC3A4A4826}" type="pres">
      <dgm:prSet presAssocID="{22066B05-7936-4AD2-AD19-79221A59097D}" presName="node" presStyleLbl="node1" presStyleIdx="1" presStyleCnt="5" custRadScaleRad="103573" custRadScaleInc="-18038">
        <dgm:presLayoutVars>
          <dgm:bulletEnabled val="1"/>
        </dgm:presLayoutVars>
      </dgm:prSet>
      <dgm:spPr>
        <a:prstGeom prst="roundRect">
          <a:avLst>
            <a:gd name="adj" fmla="val 10000"/>
          </a:avLst>
        </a:prstGeom>
      </dgm:spPr>
    </dgm:pt>
    <dgm:pt modelId="{CFD5D2F6-416D-45B5-9ABB-F4293970FF42}" type="pres">
      <dgm:prSet presAssocID="{A953E2BD-5A20-41DB-A71F-420412D95C05}" presName="parTrans" presStyleLbl="bgSibTrans2D1" presStyleIdx="2" presStyleCnt="5"/>
      <dgm:spPr>
        <a:prstGeom prst="leftArrow">
          <a:avLst>
            <a:gd name="adj1" fmla="val 60000"/>
            <a:gd name="adj2" fmla="val 50000"/>
          </a:avLst>
        </a:prstGeom>
      </dgm:spPr>
    </dgm:pt>
    <dgm:pt modelId="{065BB2D8-A1DD-4C1B-B13F-D9F4874EE717}" type="pres">
      <dgm:prSet presAssocID="{01553A5B-5758-4E44-A17A-8E874D35545D}" presName="node" presStyleLbl="node1" presStyleIdx="2" presStyleCnt="5" custScaleY="125001" custRadScaleRad="107463" custRadScaleInc="2225">
        <dgm:presLayoutVars>
          <dgm:bulletEnabled val="1"/>
        </dgm:presLayoutVars>
      </dgm:prSet>
      <dgm:spPr>
        <a:prstGeom prst="roundRect">
          <a:avLst>
            <a:gd name="adj" fmla="val 10000"/>
          </a:avLst>
        </a:prstGeom>
      </dgm:spPr>
    </dgm:pt>
    <dgm:pt modelId="{75468D84-5EED-4D3C-808A-60063859D1B3}" type="pres">
      <dgm:prSet presAssocID="{B719DF13-D5E6-494A-A3C4-8435A2E9DA56}" presName="parTrans" presStyleLbl="bgSibTrans2D1" presStyleIdx="3" presStyleCnt="5"/>
      <dgm:spPr>
        <a:prstGeom prst="leftArrow">
          <a:avLst>
            <a:gd name="adj1" fmla="val 60000"/>
            <a:gd name="adj2" fmla="val 50000"/>
          </a:avLst>
        </a:prstGeom>
      </dgm:spPr>
    </dgm:pt>
    <dgm:pt modelId="{4AE746EE-6656-461B-893B-49C37E936CB0}" type="pres">
      <dgm:prSet presAssocID="{20428226-921A-4238-97F4-87DB176DF4B8}" presName="node" presStyleLbl="node1" presStyleIdx="3" presStyleCnt="5" custRadScaleRad="100944" custRadScaleInc="13732">
        <dgm:presLayoutVars>
          <dgm:bulletEnabled val="1"/>
        </dgm:presLayoutVars>
      </dgm:prSet>
      <dgm:spPr>
        <a:prstGeom prst="roundRect">
          <a:avLst>
            <a:gd name="adj" fmla="val 10000"/>
          </a:avLst>
        </a:prstGeom>
      </dgm:spPr>
    </dgm:pt>
    <dgm:pt modelId="{246650F8-A893-44D2-B20F-080539F25E83}" type="pres">
      <dgm:prSet presAssocID="{AE001CF0-0E59-413C-8EB5-7D093570FD33}" presName="parTrans" presStyleLbl="bgSibTrans2D1" presStyleIdx="4" presStyleCnt="5"/>
      <dgm:spPr>
        <a:prstGeom prst="leftArrow">
          <a:avLst>
            <a:gd name="adj1" fmla="val 60000"/>
            <a:gd name="adj2" fmla="val 50000"/>
          </a:avLst>
        </a:prstGeom>
      </dgm:spPr>
    </dgm:pt>
    <dgm:pt modelId="{7D8394C4-47D4-4954-838D-3DC13A96033C}" type="pres">
      <dgm:prSet presAssocID="{C5E5A7A1-22BA-460C-9297-04E48EC4C5B1}" presName="node" presStyleLbl="node1" presStyleIdx="4" presStyleCnt="5" custRadScaleRad="85273" custRadScaleInc="2591">
        <dgm:presLayoutVars>
          <dgm:bulletEnabled val="1"/>
        </dgm:presLayoutVars>
      </dgm:prSet>
      <dgm:spPr>
        <a:prstGeom prst="roundRect">
          <a:avLst>
            <a:gd name="adj" fmla="val 10000"/>
          </a:avLst>
        </a:prstGeom>
      </dgm:spPr>
    </dgm:pt>
  </dgm:ptLst>
  <dgm:cxnLst>
    <dgm:cxn modelId="{B70F2C0E-B9C7-435A-9B05-A2EB2E257D70}" type="presOf" srcId="{A953E2BD-5A20-41DB-A71F-420412D95C05}" destId="{CFD5D2F6-416D-45B5-9ABB-F4293970FF42}" srcOrd="0" destOrd="0" presId="urn:microsoft.com/office/officeart/2005/8/layout/radial4"/>
    <dgm:cxn modelId="{B19A3819-BDD5-419F-AA2D-B7E8D0B08E28}" srcId="{8EA7219F-BDB2-48EB-9EEB-3133522D132E}" destId="{01553A5B-5758-4E44-A17A-8E874D35545D}" srcOrd="2" destOrd="0" parTransId="{A953E2BD-5A20-41DB-A71F-420412D95C05}" sibTransId="{B3ABC105-4B89-427C-A226-E353EA22B275}"/>
    <dgm:cxn modelId="{3B22761D-104F-4D20-B71D-744949AC1A7F}" srcId="{8EA7219F-BDB2-48EB-9EEB-3133522D132E}" destId="{F25EA818-E4C8-4E9C-8509-8C9CFC1F8413}" srcOrd="0" destOrd="0" parTransId="{9FB1BA88-67BA-43FF-974C-0877B686E038}" sibTransId="{D33D473D-FCF3-481E-9BAE-BD9D5D92F0B8}"/>
    <dgm:cxn modelId="{BC546625-C721-4731-BD46-6AA93CBCEF38}" srcId="{8EA7219F-BDB2-48EB-9EEB-3133522D132E}" destId="{20428226-921A-4238-97F4-87DB176DF4B8}" srcOrd="3" destOrd="0" parTransId="{B719DF13-D5E6-494A-A3C4-8435A2E9DA56}" sibTransId="{36910B73-7D74-4978-B378-CA45C71225F6}"/>
    <dgm:cxn modelId="{05AE7B46-96AC-42C8-BBD9-CC11587C9826}" type="presOf" srcId="{01553A5B-5758-4E44-A17A-8E874D35545D}" destId="{065BB2D8-A1DD-4C1B-B13F-D9F4874EE717}" srcOrd="0" destOrd="0" presId="urn:microsoft.com/office/officeart/2005/8/layout/radial4"/>
    <dgm:cxn modelId="{20BFB368-3BF8-4DF5-A4ED-ACDFDD1C7A09}" type="presOf" srcId="{9FB1BA88-67BA-43FF-974C-0877B686E038}" destId="{BFD06722-1D97-4323-B1C5-CB35683E2423}" srcOrd="0" destOrd="0" presId="urn:microsoft.com/office/officeart/2005/8/layout/radial4"/>
    <dgm:cxn modelId="{6B80B44E-8B21-47A6-8A55-8A49449C4D61}" srcId="{8EA7219F-BDB2-48EB-9EEB-3133522D132E}" destId="{C5E5A7A1-22BA-460C-9297-04E48EC4C5B1}" srcOrd="4" destOrd="0" parTransId="{AE001CF0-0E59-413C-8EB5-7D093570FD33}" sibTransId="{F734571E-C0D8-4BD6-A7DE-1C05A9C42F04}"/>
    <dgm:cxn modelId="{0E99B954-8D10-4C18-A288-A9F836C8B484}" type="presOf" srcId="{C5E5A7A1-22BA-460C-9297-04E48EC4C5B1}" destId="{7D8394C4-47D4-4954-838D-3DC13A96033C}" srcOrd="0" destOrd="0" presId="urn:microsoft.com/office/officeart/2005/8/layout/radial4"/>
    <dgm:cxn modelId="{4BE23355-F9A7-4567-8DD3-ECF975CF98DC}" type="presOf" srcId="{8EA7219F-BDB2-48EB-9EEB-3133522D132E}" destId="{68481BEC-770B-4849-A60F-46789AA2D16F}" srcOrd="0" destOrd="0" presId="urn:microsoft.com/office/officeart/2005/8/layout/radial4"/>
    <dgm:cxn modelId="{1A03CF55-16F8-499D-B8F3-0D15DAA14D6D}" type="presOf" srcId="{B719DF13-D5E6-494A-A3C4-8435A2E9DA56}" destId="{75468D84-5EED-4D3C-808A-60063859D1B3}" srcOrd="0" destOrd="0" presId="urn:microsoft.com/office/officeart/2005/8/layout/radial4"/>
    <dgm:cxn modelId="{94F377B1-E01E-4F68-A0CC-E7EC91FD9D71}" type="presOf" srcId="{F25EA818-E4C8-4E9C-8509-8C9CFC1F8413}" destId="{C16B9463-FE2B-4688-9A5A-516F3FAC63F7}" srcOrd="0" destOrd="0" presId="urn:microsoft.com/office/officeart/2005/8/layout/radial4"/>
    <dgm:cxn modelId="{8ED752BB-74F6-4264-98A1-3E2BC795D077}" type="presOf" srcId="{22066B05-7936-4AD2-AD19-79221A59097D}" destId="{0FCDCBE9-0F2A-465F-A2F8-D8CC3A4A4826}" srcOrd="0" destOrd="0" presId="urn:microsoft.com/office/officeart/2005/8/layout/radial4"/>
    <dgm:cxn modelId="{F8109CC4-756F-44ED-B588-84EC9A0E117F}" type="presOf" srcId="{A8FDAD3A-506B-423F-B43E-052CAD55E363}" destId="{70238519-B417-4790-9F08-912AA10B3CB9}" srcOrd="0" destOrd="0" presId="urn:microsoft.com/office/officeart/2005/8/layout/radial4"/>
    <dgm:cxn modelId="{AC57EECA-896B-43AA-916E-63AD7AA7FE93}" srcId="{8EA7219F-BDB2-48EB-9EEB-3133522D132E}" destId="{22066B05-7936-4AD2-AD19-79221A59097D}" srcOrd="1" destOrd="0" parTransId="{A8FDAD3A-506B-423F-B43E-052CAD55E363}" sibTransId="{C39FBF2E-0701-40C4-A52C-9D0D093033A9}"/>
    <dgm:cxn modelId="{33E018D3-3EF3-4281-BA60-9D2A3B169F0E}" type="presOf" srcId="{AE001CF0-0E59-413C-8EB5-7D093570FD33}" destId="{246650F8-A893-44D2-B20F-080539F25E83}" srcOrd="0" destOrd="0" presId="urn:microsoft.com/office/officeart/2005/8/layout/radial4"/>
    <dgm:cxn modelId="{45D55EEA-2170-4652-8017-94A5B75B9659}" type="presOf" srcId="{20428226-921A-4238-97F4-87DB176DF4B8}" destId="{4AE746EE-6656-461B-893B-49C37E936CB0}" srcOrd="0" destOrd="0" presId="urn:microsoft.com/office/officeart/2005/8/layout/radial4"/>
    <dgm:cxn modelId="{D06D53EB-0E9F-4A64-8CFE-0B277D1EE9DA}" type="presOf" srcId="{B9C32B05-62EA-407A-B21C-2310C7945705}" destId="{44B4F0FF-F1FC-43F4-8941-3198569C1C54}" srcOrd="0" destOrd="0" presId="urn:microsoft.com/office/officeart/2005/8/layout/radial4"/>
    <dgm:cxn modelId="{58AD7EEF-D408-406B-87EE-4691D4C30668}" srcId="{B9C32B05-62EA-407A-B21C-2310C7945705}" destId="{8EA7219F-BDB2-48EB-9EEB-3133522D132E}" srcOrd="0" destOrd="0" parTransId="{3EE8403A-CB7C-4815-85BD-AEBCAEB71B37}" sibTransId="{C94B7947-85DC-4B21-BB99-DF8438356F98}"/>
    <dgm:cxn modelId="{3A511D52-B2BA-48F0-97CF-DEFD53DA2F9F}" type="presParOf" srcId="{44B4F0FF-F1FC-43F4-8941-3198569C1C54}" destId="{68481BEC-770B-4849-A60F-46789AA2D16F}" srcOrd="0" destOrd="0" presId="urn:microsoft.com/office/officeart/2005/8/layout/radial4"/>
    <dgm:cxn modelId="{C6AA21CF-670A-4AED-84BF-8F2296AD5D6F}" type="presParOf" srcId="{44B4F0FF-F1FC-43F4-8941-3198569C1C54}" destId="{BFD06722-1D97-4323-B1C5-CB35683E2423}" srcOrd="1" destOrd="0" presId="urn:microsoft.com/office/officeart/2005/8/layout/radial4"/>
    <dgm:cxn modelId="{079A6341-8CE9-4C37-954A-0D073DEA43AC}" type="presParOf" srcId="{44B4F0FF-F1FC-43F4-8941-3198569C1C54}" destId="{C16B9463-FE2B-4688-9A5A-516F3FAC63F7}" srcOrd="2" destOrd="0" presId="urn:microsoft.com/office/officeart/2005/8/layout/radial4"/>
    <dgm:cxn modelId="{36EF5898-4E95-4CE4-9841-A7BFF66C6D47}" type="presParOf" srcId="{44B4F0FF-F1FC-43F4-8941-3198569C1C54}" destId="{70238519-B417-4790-9F08-912AA10B3CB9}" srcOrd="3" destOrd="0" presId="urn:microsoft.com/office/officeart/2005/8/layout/radial4"/>
    <dgm:cxn modelId="{036482B9-AC1B-41D2-97C8-57AD8B19CEDC}" type="presParOf" srcId="{44B4F0FF-F1FC-43F4-8941-3198569C1C54}" destId="{0FCDCBE9-0F2A-465F-A2F8-D8CC3A4A4826}" srcOrd="4" destOrd="0" presId="urn:microsoft.com/office/officeart/2005/8/layout/radial4"/>
    <dgm:cxn modelId="{A4C0211C-D098-4765-9704-4EEBE45B4D09}" type="presParOf" srcId="{44B4F0FF-F1FC-43F4-8941-3198569C1C54}" destId="{CFD5D2F6-416D-45B5-9ABB-F4293970FF42}" srcOrd="5" destOrd="0" presId="urn:microsoft.com/office/officeart/2005/8/layout/radial4"/>
    <dgm:cxn modelId="{36CED6E8-62DD-4FF4-BE4F-F3E8ADF2C41C}" type="presParOf" srcId="{44B4F0FF-F1FC-43F4-8941-3198569C1C54}" destId="{065BB2D8-A1DD-4C1B-B13F-D9F4874EE717}" srcOrd="6" destOrd="0" presId="urn:microsoft.com/office/officeart/2005/8/layout/radial4"/>
    <dgm:cxn modelId="{706E0B3C-6B62-4369-A860-86C109C5F9E2}" type="presParOf" srcId="{44B4F0FF-F1FC-43F4-8941-3198569C1C54}" destId="{75468D84-5EED-4D3C-808A-60063859D1B3}" srcOrd="7" destOrd="0" presId="urn:microsoft.com/office/officeart/2005/8/layout/radial4"/>
    <dgm:cxn modelId="{20031D7B-7873-4D1A-8F97-8BA8C40E53B1}" type="presParOf" srcId="{44B4F0FF-F1FC-43F4-8941-3198569C1C54}" destId="{4AE746EE-6656-461B-893B-49C37E936CB0}" srcOrd="8" destOrd="0" presId="urn:microsoft.com/office/officeart/2005/8/layout/radial4"/>
    <dgm:cxn modelId="{DDF7C8A1-C3EC-4798-8F0F-4625D74691DB}" type="presParOf" srcId="{44B4F0FF-F1FC-43F4-8941-3198569C1C54}" destId="{246650F8-A893-44D2-B20F-080539F25E83}" srcOrd="9" destOrd="0" presId="urn:microsoft.com/office/officeart/2005/8/layout/radial4"/>
    <dgm:cxn modelId="{76A0A3BF-33B0-46FA-A536-E961EC2F5C75}" type="presParOf" srcId="{44B4F0FF-F1FC-43F4-8941-3198569C1C54}" destId="{7D8394C4-47D4-4954-838D-3DC13A96033C}" srcOrd="10" destOrd="0" presId="urn:microsoft.com/office/officeart/2005/8/layout/radial4"/>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07AC302-4400-46CF-A546-9D074684AE52}" type="doc">
      <dgm:prSet loTypeId="urn:microsoft.com/office/officeart/2005/8/layout/gear1" loCatId="process" qsTypeId="urn:microsoft.com/office/officeart/2005/8/quickstyle/3d4" qsCatId="3D" csTypeId="urn:microsoft.com/office/officeart/2005/8/colors/colorful2" csCatId="colorful" phldr="1"/>
      <dgm:spPr/>
    </dgm:pt>
    <dgm:pt modelId="{EA986879-B8E8-4B32-8B76-07A328F2069F}">
      <dgm:prSet phldrT="[Texto]"/>
      <dgm:spPr/>
      <dgm:t>
        <a:bodyPr/>
        <a:lstStyle/>
        <a:p>
          <a:r>
            <a:rPr lang="es-ES" dirty="0">
              <a:solidFill>
                <a:schemeClr val="tx1"/>
              </a:solidFill>
              <a:latin typeface="+mj-lt"/>
            </a:rPr>
            <a:t>Lineamientos y Monitoreo de las condición de las coberturas vegetales por factores ambientales</a:t>
          </a:r>
        </a:p>
      </dgm:t>
    </dgm:pt>
    <dgm:pt modelId="{29A73330-E481-4659-9002-D4C49526032E}" type="parTrans" cxnId="{A27D0C67-1309-4200-BAA2-104616584048}">
      <dgm:prSet/>
      <dgm:spPr/>
      <dgm:t>
        <a:bodyPr/>
        <a:lstStyle/>
        <a:p>
          <a:endParaRPr lang="es-ES">
            <a:solidFill>
              <a:schemeClr val="tx1"/>
            </a:solidFill>
            <a:latin typeface="+mj-lt"/>
          </a:endParaRPr>
        </a:p>
      </dgm:t>
    </dgm:pt>
    <dgm:pt modelId="{C9458B07-F1B6-4742-A5A0-1904A2C64C99}" type="sibTrans" cxnId="{A27D0C67-1309-4200-BAA2-104616584048}">
      <dgm:prSet/>
      <dgm:spPr/>
      <dgm:t>
        <a:bodyPr/>
        <a:lstStyle/>
        <a:p>
          <a:endParaRPr lang="es-ES">
            <a:solidFill>
              <a:schemeClr val="tx1"/>
            </a:solidFill>
            <a:latin typeface="+mj-lt"/>
          </a:endParaRPr>
        </a:p>
      </dgm:t>
    </dgm:pt>
    <dgm:pt modelId="{1E5DCCBD-37BC-434F-83C8-5940247F1953}">
      <dgm:prSet phldrT="[Texto]"/>
      <dgm:spPr/>
      <dgm:t>
        <a:bodyPr/>
        <a:lstStyle/>
        <a:p>
          <a:r>
            <a:rPr lang="es-ES" b="1" dirty="0">
              <a:solidFill>
                <a:schemeClr val="tx1"/>
              </a:solidFill>
              <a:latin typeface="+mj-lt"/>
            </a:rPr>
            <a:t>Deforestación, focos de calor,</a:t>
          </a:r>
        </a:p>
        <a:p>
          <a:r>
            <a:rPr lang="es-ES" b="1" dirty="0">
              <a:solidFill>
                <a:schemeClr val="tx1"/>
              </a:solidFill>
              <a:latin typeface="+mj-lt"/>
            </a:rPr>
            <a:t>(causas y agentes)</a:t>
          </a:r>
          <a:endParaRPr lang="es-ES" dirty="0">
            <a:solidFill>
              <a:schemeClr val="tx1"/>
            </a:solidFill>
            <a:latin typeface="+mj-lt"/>
          </a:endParaRPr>
        </a:p>
      </dgm:t>
    </dgm:pt>
    <dgm:pt modelId="{8454C9E7-F6FA-4E5C-8086-6C9C8DBA00E5}" type="parTrans" cxnId="{D7B4E5A5-0F27-49B2-BBBE-2CC9DBF20B7E}">
      <dgm:prSet/>
      <dgm:spPr/>
      <dgm:t>
        <a:bodyPr/>
        <a:lstStyle/>
        <a:p>
          <a:endParaRPr lang="es-ES">
            <a:solidFill>
              <a:schemeClr val="tx1"/>
            </a:solidFill>
            <a:latin typeface="+mj-lt"/>
          </a:endParaRPr>
        </a:p>
      </dgm:t>
    </dgm:pt>
    <dgm:pt modelId="{04F4F71D-F484-4E02-8A9F-02A9DA40FB74}" type="sibTrans" cxnId="{D7B4E5A5-0F27-49B2-BBBE-2CC9DBF20B7E}">
      <dgm:prSet/>
      <dgm:spPr/>
      <dgm:t>
        <a:bodyPr/>
        <a:lstStyle/>
        <a:p>
          <a:endParaRPr lang="es-ES">
            <a:solidFill>
              <a:schemeClr val="tx1"/>
            </a:solidFill>
            <a:latin typeface="+mj-lt"/>
          </a:endParaRPr>
        </a:p>
      </dgm:t>
    </dgm:pt>
    <dgm:pt modelId="{6D0FBBEB-C1F2-407A-9CE4-13BCE9E0593B}">
      <dgm:prSet phldrT="[Texto]" custT="1"/>
      <dgm:spPr/>
      <dgm:t>
        <a:bodyPr/>
        <a:lstStyle/>
        <a:p>
          <a:endParaRPr lang="es-ES">
            <a:solidFill>
              <a:schemeClr val="tx1"/>
            </a:solidFill>
            <a:latin typeface="+mj-lt"/>
          </a:endParaRPr>
        </a:p>
      </dgm:t>
    </dgm:pt>
    <dgm:pt modelId="{71DF8A6D-9A6D-475B-B294-6FCF6CA64C23}" type="parTrans" cxnId="{70F6B811-3A7D-4393-B2CB-E8648A49C1E4}">
      <dgm:prSet/>
      <dgm:spPr/>
      <dgm:t>
        <a:bodyPr/>
        <a:lstStyle/>
        <a:p>
          <a:endParaRPr lang="es-ES">
            <a:solidFill>
              <a:schemeClr val="tx1"/>
            </a:solidFill>
            <a:latin typeface="+mj-lt"/>
          </a:endParaRPr>
        </a:p>
      </dgm:t>
    </dgm:pt>
    <dgm:pt modelId="{E45EA0DE-B173-41CE-AC61-D21909B2E9F7}" type="sibTrans" cxnId="{70F6B811-3A7D-4393-B2CB-E8648A49C1E4}">
      <dgm:prSet/>
      <dgm:spPr/>
      <dgm:t>
        <a:bodyPr/>
        <a:lstStyle/>
        <a:p>
          <a:endParaRPr lang="es-ES">
            <a:solidFill>
              <a:schemeClr val="tx1"/>
            </a:solidFill>
            <a:latin typeface="+mj-lt"/>
          </a:endParaRPr>
        </a:p>
      </dgm:t>
    </dgm:pt>
    <dgm:pt modelId="{C3DF2CCF-07AA-453C-B630-828FF4FAF7A8}">
      <dgm:prSet/>
      <dgm:spPr/>
      <dgm:t>
        <a:bodyPr/>
        <a:lstStyle/>
        <a:p>
          <a:r>
            <a:rPr lang="es-ES" dirty="0">
              <a:solidFill>
                <a:schemeClr val="tx1"/>
              </a:solidFill>
              <a:latin typeface="+mj-lt"/>
            </a:rPr>
            <a:t>Generación de alertas</a:t>
          </a:r>
        </a:p>
        <a:p>
          <a:r>
            <a:rPr lang="es-ES" dirty="0">
              <a:solidFill>
                <a:schemeClr val="tx1"/>
              </a:solidFill>
              <a:latin typeface="+mj-lt"/>
            </a:rPr>
            <a:t> (boletines e informes)</a:t>
          </a:r>
        </a:p>
      </dgm:t>
    </dgm:pt>
    <dgm:pt modelId="{A9812B18-3B86-4AF4-A8A4-07DCA0E1157D}" type="parTrans" cxnId="{EBD3C4CB-56CD-4638-A383-5C07446568AA}">
      <dgm:prSet/>
      <dgm:spPr/>
      <dgm:t>
        <a:bodyPr/>
        <a:lstStyle/>
        <a:p>
          <a:endParaRPr lang="es-ES">
            <a:solidFill>
              <a:schemeClr val="tx1"/>
            </a:solidFill>
            <a:latin typeface="+mj-lt"/>
          </a:endParaRPr>
        </a:p>
      </dgm:t>
    </dgm:pt>
    <dgm:pt modelId="{98C2B06E-9735-45E0-BB2C-63F2715EF46F}" type="sibTrans" cxnId="{EBD3C4CB-56CD-4638-A383-5C07446568AA}">
      <dgm:prSet/>
      <dgm:spPr/>
      <dgm:t>
        <a:bodyPr/>
        <a:lstStyle/>
        <a:p>
          <a:endParaRPr lang="es-ES">
            <a:solidFill>
              <a:schemeClr val="tx1"/>
            </a:solidFill>
            <a:latin typeface="+mj-lt"/>
          </a:endParaRPr>
        </a:p>
      </dgm:t>
    </dgm:pt>
    <dgm:pt modelId="{6B66651B-7DA4-44B6-AA73-370ECFC0752A}">
      <dgm:prSet/>
      <dgm:spPr/>
      <dgm:t>
        <a:bodyPr/>
        <a:lstStyle/>
        <a:p>
          <a:endParaRPr lang="es-ES">
            <a:solidFill>
              <a:schemeClr val="tx1"/>
            </a:solidFill>
            <a:latin typeface="+mj-lt"/>
          </a:endParaRPr>
        </a:p>
      </dgm:t>
    </dgm:pt>
    <dgm:pt modelId="{6D2064C6-00F5-459C-BA57-B9C17DC2C62B}" type="parTrans" cxnId="{8183BA51-FF04-4B63-B27A-2028A97A9050}">
      <dgm:prSet/>
      <dgm:spPr/>
      <dgm:t>
        <a:bodyPr/>
        <a:lstStyle/>
        <a:p>
          <a:endParaRPr lang="es-ES">
            <a:solidFill>
              <a:schemeClr val="tx1"/>
            </a:solidFill>
            <a:latin typeface="+mj-lt"/>
          </a:endParaRPr>
        </a:p>
      </dgm:t>
    </dgm:pt>
    <dgm:pt modelId="{3B1D75A7-2D80-4708-BFB6-EE1797D42758}" type="sibTrans" cxnId="{8183BA51-FF04-4B63-B27A-2028A97A9050}">
      <dgm:prSet/>
      <dgm:spPr/>
      <dgm:t>
        <a:bodyPr/>
        <a:lstStyle/>
        <a:p>
          <a:endParaRPr lang="es-ES">
            <a:solidFill>
              <a:schemeClr val="tx1"/>
            </a:solidFill>
            <a:latin typeface="+mj-lt"/>
          </a:endParaRPr>
        </a:p>
      </dgm:t>
    </dgm:pt>
    <dgm:pt modelId="{5F08BA2B-E5C3-457F-8FD7-82FA3E8C5BC0}" type="pres">
      <dgm:prSet presAssocID="{A07AC302-4400-46CF-A546-9D074684AE52}" presName="composite" presStyleCnt="0">
        <dgm:presLayoutVars>
          <dgm:chMax val="3"/>
          <dgm:animLvl val="lvl"/>
          <dgm:resizeHandles val="exact"/>
        </dgm:presLayoutVars>
      </dgm:prSet>
      <dgm:spPr/>
    </dgm:pt>
    <dgm:pt modelId="{42E76A9C-B243-45D4-B78E-A91B693CD380}" type="pres">
      <dgm:prSet presAssocID="{EA986879-B8E8-4B32-8B76-07A328F2069F}" presName="gear1" presStyleLbl="node1" presStyleIdx="0" presStyleCnt="3">
        <dgm:presLayoutVars>
          <dgm:chMax val="1"/>
          <dgm:bulletEnabled val="1"/>
        </dgm:presLayoutVars>
      </dgm:prSet>
      <dgm:spPr/>
    </dgm:pt>
    <dgm:pt modelId="{C5A9338C-2F33-4085-BF3B-CB6E2B946E9A}" type="pres">
      <dgm:prSet presAssocID="{EA986879-B8E8-4B32-8B76-07A328F2069F}" presName="gear1srcNode" presStyleLbl="node1" presStyleIdx="0" presStyleCnt="3"/>
      <dgm:spPr/>
    </dgm:pt>
    <dgm:pt modelId="{8AA003DA-F2A2-4752-A83A-D1108F7FE6BE}" type="pres">
      <dgm:prSet presAssocID="{EA986879-B8E8-4B32-8B76-07A328F2069F}" presName="gear1dstNode" presStyleLbl="node1" presStyleIdx="0" presStyleCnt="3"/>
      <dgm:spPr/>
    </dgm:pt>
    <dgm:pt modelId="{6BFA57A2-C2B2-47E3-A5F9-EB93A29EC36F}" type="pres">
      <dgm:prSet presAssocID="{1E5DCCBD-37BC-434F-83C8-5940247F1953}" presName="gear2" presStyleLbl="node1" presStyleIdx="1" presStyleCnt="3">
        <dgm:presLayoutVars>
          <dgm:chMax val="1"/>
          <dgm:bulletEnabled val="1"/>
        </dgm:presLayoutVars>
      </dgm:prSet>
      <dgm:spPr/>
    </dgm:pt>
    <dgm:pt modelId="{926603BE-8AB9-4A50-A4F8-5FCE13283305}" type="pres">
      <dgm:prSet presAssocID="{1E5DCCBD-37BC-434F-83C8-5940247F1953}" presName="gear2srcNode" presStyleLbl="node1" presStyleIdx="1" presStyleCnt="3"/>
      <dgm:spPr/>
    </dgm:pt>
    <dgm:pt modelId="{14B9FBDC-879B-417E-92FD-A06A5CFE3732}" type="pres">
      <dgm:prSet presAssocID="{1E5DCCBD-37BC-434F-83C8-5940247F1953}" presName="gear2dstNode" presStyleLbl="node1" presStyleIdx="1" presStyleCnt="3"/>
      <dgm:spPr/>
    </dgm:pt>
    <dgm:pt modelId="{8E080D6C-DC9A-447F-B656-6789623AD7FD}" type="pres">
      <dgm:prSet presAssocID="{C3DF2CCF-07AA-453C-B630-828FF4FAF7A8}" presName="gear3" presStyleLbl="node1" presStyleIdx="2" presStyleCnt="3" custLinFactNeighborX="0" custLinFactNeighborY="1420"/>
      <dgm:spPr/>
    </dgm:pt>
    <dgm:pt modelId="{88FD409D-1F5A-42E2-858B-D628AA533B04}" type="pres">
      <dgm:prSet presAssocID="{C3DF2CCF-07AA-453C-B630-828FF4FAF7A8}" presName="gear3tx" presStyleLbl="node1" presStyleIdx="2" presStyleCnt="3">
        <dgm:presLayoutVars>
          <dgm:chMax val="1"/>
          <dgm:bulletEnabled val="1"/>
        </dgm:presLayoutVars>
      </dgm:prSet>
      <dgm:spPr/>
    </dgm:pt>
    <dgm:pt modelId="{78FFCE32-F10E-4DCB-80E0-1483E97345BA}" type="pres">
      <dgm:prSet presAssocID="{C3DF2CCF-07AA-453C-B630-828FF4FAF7A8}" presName="gear3srcNode" presStyleLbl="node1" presStyleIdx="2" presStyleCnt="3"/>
      <dgm:spPr/>
    </dgm:pt>
    <dgm:pt modelId="{0903D055-C1D0-4BDC-9EF5-4B36FCB03022}" type="pres">
      <dgm:prSet presAssocID="{C3DF2CCF-07AA-453C-B630-828FF4FAF7A8}" presName="gear3dstNode" presStyleLbl="node1" presStyleIdx="2" presStyleCnt="3"/>
      <dgm:spPr/>
    </dgm:pt>
    <dgm:pt modelId="{87F1AD7F-25AC-4613-B665-D37440DC836A}" type="pres">
      <dgm:prSet presAssocID="{C9458B07-F1B6-4742-A5A0-1904A2C64C99}" presName="connector1" presStyleLbl="sibTrans2D1" presStyleIdx="0" presStyleCnt="3"/>
      <dgm:spPr/>
    </dgm:pt>
    <dgm:pt modelId="{981BCD22-CBBF-4140-8656-A941CBEF08F0}" type="pres">
      <dgm:prSet presAssocID="{04F4F71D-F484-4E02-8A9F-02A9DA40FB74}" presName="connector2" presStyleLbl="sibTrans2D1" presStyleIdx="1" presStyleCnt="3"/>
      <dgm:spPr/>
    </dgm:pt>
    <dgm:pt modelId="{0C71FAC9-FB10-4048-9DEF-B1B22642CB8A}" type="pres">
      <dgm:prSet presAssocID="{98C2B06E-9735-45E0-BB2C-63F2715EF46F}" presName="connector3" presStyleLbl="sibTrans2D1" presStyleIdx="2" presStyleCnt="3"/>
      <dgm:spPr/>
    </dgm:pt>
  </dgm:ptLst>
  <dgm:cxnLst>
    <dgm:cxn modelId="{FF909609-CC79-4563-875C-20D065F09014}" type="presOf" srcId="{EA986879-B8E8-4B32-8B76-07A328F2069F}" destId="{8AA003DA-F2A2-4752-A83A-D1108F7FE6BE}" srcOrd="2" destOrd="0" presId="urn:microsoft.com/office/officeart/2005/8/layout/gear1"/>
    <dgm:cxn modelId="{70F6B811-3A7D-4393-B2CB-E8648A49C1E4}" srcId="{A07AC302-4400-46CF-A546-9D074684AE52}" destId="{6D0FBBEB-C1F2-407A-9CE4-13BCE9E0593B}" srcOrd="4" destOrd="0" parTransId="{71DF8A6D-9A6D-475B-B294-6FCF6CA64C23}" sibTransId="{E45EA0DE-B173-41CE-AC61-D21909B2E9F7}"/>
    <dgm:cxn modelId="{47F20124-7DF8-4DDF-BA96-11625EDB24AF}" type="presOf" srcId="{EA986879-B8E8-4B32-8B76-07A328F2069F}" destId="{42E76A9C-B243-45D4-B78E-A91B693CD380}" srcOrd="0" destOrd="0" presId="urn:microsoft.com/office/officeart/2005/8/layout/gear1"/>
    <dgm:cxn modelId="{FD6F5C28-281D-4B41-BFEE-BE684700C51F}" type="presOf" srcId="{A07AC302-4400-46CF-A546-9D074684AE52}" destId="{5F08BA2B-E5C3-457F-8FD7-82FA3E8C5BC0}" srcOrd="0" destOrd="0" presId="urn:microsoft.com/office/officeart/2005/8/layout/gear1"/>
    <dgm:cxn modelId="{B9A5CA2D-C095-458C-B5B3-0E3D56345640}" type="presOf" srcId="{04F4F71D-F484-4E02-8A9F-02A9DA40FB74}" destId="{981BCD22-CBBF-4140-8656-A941CBEF08F0}" srcOrd="0" destOrd="0" presId="urn:microsoft.com/office/officeart/2005/8/layout/gear1"/>
    <dgm:cxn modelId="{CC6A3A62-6B37-4FD6-AB7F-3F243438B8B5}" type="presOf" srcId="{1E5DCCBD-37BC-434F-83C8-5940247F1953}" destId="{14B9FBDC-879B-417E-92FD-A06A5CFE3732}" srcOrd="2" destOrd="0" presId="urn:microsoft.com/office/officeart/2005/8/layout/gear1"/>
    <dgm:cxn modelId="{9A1D1245-F081-4490-9896-0DAA79BD058D}" type="presOf" srcId="{1E5DCCBD-37BC-434F-83C8-5940247F1953}" destId="{6BFA57A2-C2B2-47E3-A5F9-EB93A29EC36F}" srcOrd="0" destOrd="0" presId="urn:microsoft.com/office/officeart/2005/8/layout/gear1"/>
    <dgm:cxn modelId="{A27D0C67-1309-4200-BAA2-104616584048}" srcId="{A07AC302-4400-46CF-A546-9D074684AE52}" destId="{EA986879-B8E8-4B32-8B76-07A328F2069F}" srcOrd="0" destOrd="0" parTransId="{29A73330-E481-4659-9002-D4C49526032E}" sibTransId="{C9458B07-F1B6-4742-A5A0-1904A2C64C99}"/>
    <dgm:cxn modelId="{CDF1306A-6817-4B0B-801E-D63732662347}" type="presOf" srcId="{1E5DCCBD-37BC-434F-83C8-5940247F1953}" destId="{926603BE-8AB9-4A50-A4F8-5FCE13283305}" srcOrd="1" destOrd="0" presId="urn:microsoft.com/office/officeart/2005/8/layout/gear1"/>
    <dgm:cxn modelId="{9C2E9A70-10BC-419D-8B1A-C55C9B108303}" type="presOf" srcId="{C9458B07-F1B6-4742-A5A0-1904A2C64C99}" destId="{87F1AD7F-25AC-4613-B665-D37440DC836A}" srcOrd="0" destOrd="0" presId="urn:microsoft.com/office/officeart/2005/8/layout/gear1"/>
    <dgm:cxn modelId="{8183BA51-FF04-4B63-B27A-2028A97A9050}" srcId="{A07AC302-4400-46CF-A546-9D074684AE52}" destId="{6B66651B-7DA4-44B6-AA73-370ECFC0752A}" srcOrd="3" destOrd="0" parTransId="{6D2064C6-00F5-459C-BA57-B9C17DC2C62B}" sibTransId="{3B1D75A7-2D80-4708-BFB6-EE1797D42758}"/>
    <dgm:cxn modelId="{6795FE82-AB2D-46FA-BBD5-5902C4E0194C}" type="presOf" srcId="{C3DF2CCF-07AA-453C-B630-828FF4FAF7A8}" destId="{88FD409D-1F5A-42E2-858B-D628AA533B04}" srcOrd="1" destOrd="0" presId="urn:microsoft.com/office/officeart/2005/8/layout/gear1"/>
    <dgm:cxn modelId="{D78A8F8E-C4F7-493B-AD13-8B8B07A76048}" type="presOf" srcId="{C3DF2CCF-07AA-453C-B630-828FF4FAF7A8}" destId="{78FFCE32-F10E-4DCB-80E0-1483E97345BA}" srcOrd="2" destOrd="0" presId="urn:microsoft.com/office/officeart/2005/8/layout/gear1"/>
    <dgm:cxn modelId="{D7B4E5A5-0F27-49B2-BBBE-2CC9DBF20B7E}" srcId="{A07AC302-4400-46CF-A546-9D074684AE52}" destId="{1E5DCCBD-37BC-434F-83C8-5940247F1953}" srcOrd="1" destOrd="0" parTransId="{8454C9E7-F6FA-4E5C-8086-6C9C8DBA00E5}" sibTransId="{04F4F71D-F484-4E02-8A9F-02A9DA40FB74}"/>
    <dgm:cxn modelId="{C6A51BAD-1D5E-4A63-A726-82AD3D79A282}" type="presOf" srcId="{98C2B06E-9735-45E0-BB2C-63F2715EF46F}" destId="{0C71FAC9-FB10-4048-9DEF-B1B22642CB8A}" srcOrd="0" destOrd="0" presId="urn:microsoft.com/office/officeart/2005/8/layout/gear1"/>
    <dgm:cxn modelId="{EBD3C4CB-56CD-4638-A383-5C07446568AA}" srcId="{A07AC302-4400-46CF-A546-9D074684AE52}" destId="{C3DF2CCF-07AA-453C-B630-828FF4FAF7A8}" srcOrd="2" destOrd="0" parTransId="{A9812B18-3B86-4AF4-A8A4-07DCA0E1157D}" sibTransId="{98C2B06E-9735-45E0-BB2C-63F2715EF46F}"/>
    <dgm:cxn modelId="{0302FBD5-1ED0-462E-947A-7A2C37C3F1E2}" type="presOf" srcId="{C3DF2CCF-07AA-453C-B630-828FF4FAF7A8}" destId="{8E080D6C-DC9A-447F-B656-6789623AD7FD}" srcOrd="0" destOrd="0" presId="urn:microsoft.com/office/officeart/2005/8/layout/gear1"/>
    <dgm:cxn modelId="{8979C3EE-B1E7-4ECE-9738-CA84F0FA5294}" type="presOf" srcId="{EA986879-B8E8-4B32-8B76-07A328F2069F}" destId="{C5A9338C-2F33-4085-BF3B-CB6E2B946E9A}" srcOrd="1" destOrd="0" presId="urn:microsoft.com/office/officeart/2005/8/layout/gear1"/>
    <dgm:cxn modelId="{D4B34BFD-6DB1-4F98-AA3C-66B44BBCACE9}" type="presOf" srcId="{C3DF2CCF-07AA-453C-B630-828FF4FAF7A8}" destId="{0903D055-C1D0-4BDC-9EF5-4B36FCB03022}" srcOrd="3" destOrd="0" presId="urn:microsoft.com/office/officeart/2005/8/layout/gear1"/>
    <dgm:cxn modelId="{214CED7C-D1A0-467B-813E-2C1BBADC96E8}" type="presParOf" srcId="{5F08BA2B-E5C3-457F-8FD7-82FA3E8C5BC0}" destId="{42E76A9C-B243-45D4-B78E-A91B693CD380}" srcOrd="0" destOrd="0" presId="urn:microsoft.com/office/officeart/2005/8/layout/gear1"/>
    <dgm:cxn modelId="{2FB86385-BE2C-4A86-85BF-D6272084F56C}" type="presParOf" srcId="{5F08BA2B-E5C3-457F-8FD7-82FA3E8C5BC0}" destId="{C5A9338C-2F33-4085-BF3B-CB6E2B946E9A}" srcOrd="1" destOrd="0" presId="urn:microsoft.com/office/officeart/2005/8/layout/gear1"/>
    <dgm:cxn modelId="{FDA682ED-5DA2-4509-9A70-1D49B1D4ABA1}" type="presParOf" srcId="{5F08BA2B-E5C3-457F-8FD7-82FA3E8C5BC0}" destId="{8AA003DA-F2A2-4752-A83A-D1108F7FE6BE}" srcOrd="2" destOrd="0" presId="urn:microsoft.com/office/officeart/2005/8/layout/gear1"/>
    <dgm:cxn modelId="{4A752675-976C-4EA0-824E-48E21804C739}" type="presParOf" srcId="{5F08BA2B-E5C3-457F-8FD7-82FA3E8C5BC0}" destId="{6BFA57A2-C2B2-47E3-A5F9-EB93A29EC36F}" srcOrd="3" destOrd="0" presId="urn:microsoft.com/office/officeart/2005/8/layout/gear1"/>
    <dgm:cxn modelId="{33130A30-88D3-44F1-94D7-B4A02A645D07}" type="presParOf" srcId="{5F08BA2B-E5C3-457F-8FD7-82FA3E8C5BC0}" destId="{926603BE-8AB9-4A50-A4F8-5FCE13283305}" srcOrd="4" destOrd="0" presId="urn:microsoft.com/office/officeart/2005/8/layout/gear1"/>
    <dgm:cxn modelId="{5FEB6859-A4E0-49E0-A290-2FA7C4B57A1F}" type="presParOf" srcId="{5F08BA2B-E5C3-457F-8FD7-82FA3E8C5BC0}" destId="{14B9FBDC-879B-417E-92FD-A06A5CFE3732}" srcOrd="5" destOrd="0" presId="urn:microsoft.com/office/officeart/2005/8/layout/gear1"/>
    <dgm:cxn modelId="{7C0B2FF8-DFB9-4C4C-A827-350C51C71730}" type="presParOf" srcId="{5F08BA2B-E5C3-457F-8FD7-82FA3E8C5BC0}" destId="{8E080D6C-DC9A-447F-B656-6789623AD7FD}" srcOrd="6" destOrd="0" presId="urn:microsoft.com/office/officeart/2005/8/layout/gear1"/>
    <dgm:cxn modelId="{4841E930-4B06-4054-8E0D-1139433A91E6}" type="presParOf" srcId="{5F08BA2B-E5C3-457F-8FD7-82FA3E8C5BC0}" destId="{88FD409D-1F5A-42E2-858B-D628AA533B04}" srcOrd="7" destOrd="0" presId="urn:microsoft.com/office/officeart/2005/8/layout/gear1"/>
    <dgm:cxn modelId="{E172856A-55B8-4AC9-ACDD-94C83BD30241}" type="presParOf" srcId="{5F08BA2B-E5C3-457F-8FD7-82FA3E8C5BC0}" destId="{78FFCE32-F10E-4DCB-80E0-1483E97345BA}" srcOrd="8" destOrd="0" presId="urn:microsoft.com/office/officeart/2005/8/layout/gear1"/>
    <dgm:cxn modelId="{DAA18339-3910-44E9-95E5-82DD260DF78D}" type="presParOf" srcId="{5F08BA2B-E5C3-457F-8FD7-82FA3E8C5BC0}" destId="{0903D055-C1D0-4BDC-9EF5-4B36FCB03022}" srcOrd="9" destOrd="0" presId="urn:microsoft.com/office/officeart/2005/8/layout/gear1"/>
    <dgm:cxn modelId="{F1CD58D7-983C-411B-9C8A-9840334320CB}" type="presParOf" srcId="{5F08BA2B-E5C3-457F-8FD7-82FA3E8C5BC0}" destId="{87F1AD7F-25AC-4613-B665-D37440DC836A}" srcOrd="10" destOrd="0" presId="urn:microsoft.com/office/officeart/2005/8/layout/gear1"/>
    <dgm:cxn modelId="{AFBDF54B-45BD-445A-BCA8-B067752376EE}" type="presParOf" srcId="{5F08BA2B-E5C3-457F-8FD7-82FA3E8C5BC0}" destId="{981BCD22-CBBF-4140-8656-A941CBEF08F0}" srcOrd="11" destOrd="0" presId="urn:microsoft.com/office/officeart/2005/8/layout/gear1"/>
    <dgm:cxn modelId="{68D3F74B-A6A7-42F9-9B10-FBFFC00F6F35}" type="presParOf" srcId="{5F08BA2B-E5C3-457F-8FD7-82FA3E8C5BC0}" destId="{0C71FAC9-FB10-4048-9DEF-B1B22642CB8A}"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02E6E-90BE-4B34-8855-3A3A16E54884}">
      <dsp:nvSpPr>
        <dsp:cNvPr id="0" name=""/>
        <dsp:cNvSpPr/>
      </dsp:nvSpPr>
      <dsp:spPr>
        <a:xfrm>
          <a:off x="1687138" y="1591660"/>
          <a:ext cx="1177028" cy="755710"/>
        </a:xfrm>
        <a:custGeom>
          <a:avLst/>
          <a:gdLst/>
          <a:ahLst/>
          <a:cxnLst/>
          <a:rect l="0" t="0" r="0" b="0"/>
          <a:pathLst>
            <a:path>
              <a:moveTo>
                <a:pt x="0" y="0"/>
              </a:moveTo>
              <a:lnTo>
                <a:pt x="588514" y="0"/>
              </a:lnTo>
              <a:lnTo>
                <a:pt x="588514" y="755710"/>
              </a:lnTo>
              <a:lnTo>
                <a:pt x="1177028" y="75571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240683" y="1934547"/>
        <a:ext cx="69937" cy="69937"/>
      </dsp:txXfrm>
    </dsp:sp>
    <dsp:sp modelId="{374FA28B-5713-433E-BE6F-0776AC3F2FD6}">
      <dsp:nvSpPr>
        <dsp:cNvPr id="0" name=""/>
        <dsp:cNvSpPr/>
      </dsp:nvSpPr>
      <dsp:spPr>
        <a:xfrm>
          <a:off x="1687138" y="1545718"/>
          <a:ext cx="1177028" cy="91440"/>
        </a:xfrm>
        <a:custGeom>
          <a:avLst/>
          <a:gdLst/>
          <a:ahLst/>
          <a:cxnLst/>
          <a:rect l="0" t="0" r="0" b="0"/>
          <a:pathLst>
            <a:path>
              <a:moveTo>
                <a:pt x="0" y="45942"/>
              </a:moveTo>
              <a:lnTo>
                <a:pt x="588514" y="45942"/>
              </a:lnTo>
              <a:lnTo>
                <a:pt x="588514" y="45720"/>
              </a:lnTo>
              <a:lnTo>
                <a:pt x="1177028" y="457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246226" y="1562012"/>
        <a:ext cx="58851" cy="58851"/>
      </dsp:txXfrm>
    </dsp:sp>
    <dsp:sp modelId="{D676D874-8DD7-4800-B739-73534E6CE51F}">
      <dsp:nvSpPr>
        <dsp:cNvPr id="0" name=""/>
        <dsp:cNvSpPr/>
      </dsp:nvSpPr>
      <dsp:spPr>
        <a:xfrm>
          <a:off x="1687138" y="835504"/>
          <a:ext cx="1177028" cy="756155"/>
        </a:xfrm>
        <a:custGeom>
          <a:avLst/>
          <a:gdLst/>
          <a:ahLst/>
          <a:cxnLst/>
          <a:rect l="0" t="0" r="0" b="0"/>
          <a:pathLst>
            <a:path>
              <a:moveTo>
                <a:pt x="0" y="756155"/>
              </a:moveTo>
              <a:lnTo>
                <a:pt x="588514" y="756155"/>
              </a:lnTo>
              <a:lnTo>
                <a:pt x="588514" y="0"/>
              </a:lnTo>
              <a:lnTo>
                <a:pt x="1177028"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240677" y="1178608"/>
        <a:ext cx="69949" cy="69949"/>
      </dsp:txXfrm>
    </dsp:sp>
    <dsp:sp modelId="{C58F230B-2A3B-4EBA-B2E8-5E91CFE57F39}">
      <dsp:nvSpPr>
        <dsp:cNvPr id="0" name=""/>
        <dsp:cNvSpPr/>
      </dsp:nvSpPr>
      <dsp:spPr>
        <a:xfrm>
          <a:off x="0" y="1054050"/>
          <a:ext cx="2299054" cy="107522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O" sz="1800" b="0" kern="1200" dirty="0">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DIRECCIÓN NACIONAL DE BOMBEROS</a:t>
          </a:r>
        </a:p>
      </dsp:txBody>
      <dsp:txXfrm>
        <a:off x="0" y="1054050"/>
        <a:ext cx="2299054" cy="1075221"/>
      </dsp:txXfrm>
    </dsp:sp>
    <dsp:sp modelId="{F61259C3-E69F-4DAB-834E-690670100F28}">
      <dsp:nvSpPr>
        <dsp:cNvPr id="0" name=""/>
        <dsp:cNvSpPr/>
      </dsp:nvSpPr>
      <dsp:spPr>
        <a:xfrm>
          <a:off x="2864166" y="533131"/>
          <a:ext cx="1983568" cy="604746"/>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Cuerpos de Bomberos Voluntarios (634)</a:t>
          </a:r>
        </a:p>
      </dsp:txBody>
      <dsp:txXfrm>
        <a:off x="2864166" y="533131"/>
        <a:ext cx="1983568" cy="604746"/>
      </dsp:txXfrm>
    </dsp:sp>
    <dsp:sp modelId="{452A091C-CA81-414F-9D5C-B14A61A443E4}">
      <dsp:nvSpPr>
        <dsp:cNvPr id="0" name=""/>
        <dsp:cNvSpPr/>
      </dsp:nvSpPr>
      <dsp:spPr>
        <a:xfrm>
          <a:off x="2864166" y="1289064"/>
          <a:ext cx="1983568" cy="604746"/>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Cuerpos de Bomberos Oficiales (21)</a:t>
          </a:r>
        </a:p>
      </dsp:txBody>
      <dsp:txXfrm>
        <a:off x="2864166" y="1289064"/>
        <a:ext cx="1983568" cy="604746"/>
      </dsp:txXfrm>
    </dsp:sp>
    <dsp:sp modelId="{7C82D5D3-859B-4734-BE56-8AF95F6DB83F}">
      <dsp:nvSpPr>
        <dsp:cNvPr id="0" name=""/>
        <dsp:cNvSpPr/>
      </dsp:nvSpPr>
      <dsp:spPr>
        <a:xfrm>
          <a:off x="2864166" y="2044997"/>
          <a:ext cx="1983568" cy="604746"/>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Cuerpos de Bomberos Aeronáuticos (32</a:t>
          </a:r>
          <a:r>
            <a:rPr lang="es-CO" sz="1500" kern="1200" dirty="0">
              <a:solidFill>
                <a:schemeClr val="bg1"/>
              </a:solidFill>
              <a:effectLst>
                <a:outerShdw blurRad="38100" dist="38100" dir="2700000" algn="tl">
                  <a:srgbClr val="000000">
                    <a:alpha val="43137"/>
                  </a:srgbClr>
                </a:outerShdw>
              </a:effectLst>
            </a:rPr>
            <a:t>)</a:t>
          </a:r>
        </a:p>
      </dsp:txBody>
      <dsp:txXfrm>
        <a:off x="2864166" y="2044997"/>
        <a:ext cx="1983568" cy="604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B84E6-11E8-4D5A-B338-441D18D24B98}">
      <dsp:nvSpPr>
        <dsp:cNvPr id="0" name=""/>
        <dsp:cNvSpPr/>
      </dsp:nvSpPr>
      <dsp:spPr>
        <a:xfrm>
          <a:off x="3349890" y="1730903"/>
          <a:ext cx="158985" cy="696506"/>
        </a:xfrm>
        <a:custGeom>
          <a:avLst/>
          <a:gdLst/>
          <a:ahLst/>
          <a:cxnLst/>
          <a:rect l="0" t="0" r="0" b="0"/>
          <a:pathLst>
            <a:path>
              <a:moveTo>
                <a:pt x="158985" y="0"/>
              </a:moveTo>
              <a:lnTo>
                <a:pt x="158985" y="696506"/>
              </a:lnTo>
              <a:lnTo>
                <a:pt x="0" y="69650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9BD190-B612-4C63-84C5-FBB399B4D69A}">
      <dsp:nvSpPr>
        <dsp:cNvPr id="0" name=""/>
        <dsp:cNvSpPr/>
      </dsp:nvSpPr>
      <dsp:spPr>
        <a:xfrm>
          <a:off x="3508876" y="1730903"/>
          <a:ext cx="2748173" cy="1393013"/>
        </a:xfrm>
        <a:custGeom>
          <a:avLst/>
          <a:gdLst/>
          <a:ahLst/>
          <a:cxnLst/>
          <a:rect l="0" t="0" r="0" b="0"/>
          <a:pathLst>
            <a:path>
              <a:moveTo>
                <a:pt x="0" y="0"/>
              </a:moveTo>
              <a:lnTo>
                <a:pt x="0" y="1234028"/>
              </a:lnTo>
              <a:lnTo>
                <a:pt x="2748173" y="1234028"/>
              </a:lnTo>
              <a:lnTo>
                <a:pt x="2748173" y="139301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E58D1F-3A4E-437B-85BC-000BB47028FC}">
      <dsp:nvSpPr>
        <dsp:cNvPr id="0" name=""/>
        <dsp:cNvSpPr/>
      </dsp:nvSpPr>
      <dsp:spPr>
        <a:xfrm>
          <a:off x="3508876" y="1730903"/>
          <a:ext cx="916057" cy="1393013"/>
        </a:xfrm>
        <a:custGeom>
          <a:avLst/>
          <a:gdLst/>
          <a:ahLst/>
          <a:cxnLst/>
          <a:rect l="0" t="0" r="0" b="0"/>
          <a:pathLst>
            <a:path>
              <a:moveTo>
                <a:pt x="0" y="0"/>
              </a:moveTo>
              <a:lnTo>
                <a:pt x="0" y="1234028"/>
              </a:lnTo>
              <a:lnTo>
                <a:pt x="916057" y="1234028"/>
              </a:lnTo>
              <a:lnTo>
                <a:pt x="916057" y="139301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F39970-640E-48B9-856D-C82BE9EF0EA5}">
      <dsp:nvSpPr>
        <dsp:cNvPr id="0" name=""/>
        <dsp:cNvSpPr/>
      </dsp:nvSpPr>
      <dsp:spPr>
        <a:xfrm>
          <a:off x="2592818" y="1730903"/>
          <a:ext cx="916057" cy="1393013"/>
        </a:xfrm>
        <a:custGeom>
          <a:avLst/>
          <a:gdLst/>
          <a:ahLst/>
          <a:cxnLst/>
          <a:rect l="0" t="0" r="0" b="0"/>
          <a:pathLst>
            <a:path>
              <a:moveTo>
                <a:pt x="916057" y="0"/>
              </a:moveTo>
              <a:lnTo>
                <a:pt x="916057" y="1234028"/>
              </a:lnTo>
              <a:lnTo>
                <a:pt x="0" y="1234028"/>
              </a:lnTo>
              <a:lnTo>
                <a:pt x="0" y="139301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4A79A7-99E6-4C92-A7C2-9E9AC2CBEB35}">
      <dsp:nvSpPr>
        <dsp:cNvPr id="0" name=""/>
        <dsp:cNvSpPr/>
      </dsp:nvSpPr>
      <dsp:spPr>
        <a:xfrm>
          <a:off x="760702" y="1730903"/>
          <a:ext cx="2748173" cy="1393013"/>
        </a:xfrm>
        <a:custGeom>
          <a:avLst/>
          <a:gdLst/>
          <a:ahLst/>
          <a:cxnLst/>
          <a:rect l="0" t="0" r="0" b="0"/>
          <a:pathLst>
            <a:path>
              <a:moveTo>
                <a:pt x="2748173" y="0"/>
              </a:moveTo>
              <a:lnTo>
                <a:pt x="2748173" y="1234028"/>
              </a:lnTo>
              <a:lnTo>
                <a:pt x="0" y="1234028"/>
              </a:lnTo>
              <a:lnTo>
                <a:pt x="0" y="139301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E2DC95-D88B-41FE-A8B3-3FA57B6AF107}">
      <dsp:nvSpPr>
        <dsp:cNvPr id="0" name=""/>
        <dsp:cNvSpPr/>
      </dsp:nvSpPr>
      <dsp:spPr>
        <a:xfrm>
          <a:off x="2751803" y="973831"/>
          <a:ext cx="1514145" cy="75707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UNGRD</a:t>
          </a:r>
          <a:endParaRPr lang="es-CO" sz="1500" kern="1200" dirty="0"/>
        </a:p>
      </dsp:txBody>
      <dsp:txXfrm>
        <a:off x="2751803" y="973831"/>
        <a:ext cx="1514145" cy="757072"/>
      </dsp:txXfrm>
    </dsp:sp>
    <dsp:sp modelId="{808F2254-99DD-426A-A553-7310357C7326}">
      <dsp:nvSpPr>
        <dsp:cNvPr id="0" name=""/>
        <dsp:cNvSpPr/>
      </dsp:nvSpPr>
      <dsp:spPr>
        <a:xfrm>
          <a:off x="3630" y="3123917"/>
          <a:ext cx="1514145" cy="75707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MINSALUD</a:t>
          </a:r>
          <a:endParaRPr lang="es-CO" sz="1500" kern="1200" dirty="0"/>
        </a:p>
      </dsp:txBody>
      <dsp:txXfrm>
        <a:off x="3630" y="3123917"/>
        <a:ext cx="1514145" cy="757072"/>
      </dsp:txXfrm>
    </dsp:sp>
    <dsp:sp modelId="{84F7475E-3AFF-48CC-A349-B7D3389155E9}">
      <dsp:nvSpPr>
        <dsp:cNvPr id="0" name=""/>
        <dsp:cNvSpPr/>
      </dsp:nvSpPr>
      <dsp:spPr>
        <a:xfrm>
          <a:off x="1835745" y="3123917"/>
          <a:ext cx="1514145" cy="75707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MINAGRICULTURA</a:t>
          </a:r>
          <a:endParaRPr lang="es-CO" sz="1500" kern="1200" dirty="0"/>
        </a:p>
      </dsp:txBody>
      <dsp:txXfrm>
        <a:off x="1835745" y="3123917"/>
        <a:ext cx="1514145" cy="757072"/>
      </dsp:txXfrm>
    </dsp:sp>
    <dsp:sp modelId="{14C4B2B4-BBFA-400C-8258-CFD2245048F2}">
      <dsp:nvSpPr>
        <dsp:cNvPr id="0" name=""/>
        <dsp:cNvSpPr/>
      </dsp:nvSpPr>
      <dsp:spPr>
        <a:xfrm>
          <a:off x="3667861" y="3123917"/>
          <a:ext cx="1514145" cy="75707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DNBC</a:t>
          </a:r>
          <a:endParaRPr lang="es-CO" sz="1500" kern="1200" dirty="0"/>
        </a:p>
      </dsp:txBody>
      <dsp:txXfrm>
        <a:off x="3667861" y="3123917"/>
        <a:ext cx="1514145" cy="757072"/>
      </dsp:txXfrm>
    </dsp:sp>
    <dsp:sp modelId="{A8210D52-73E0-4F82-909D-AC337AF6FFA3}">
      <dsp:nvSpPr>
        <dsp:cNvPr id="0" name=""/>
        <dsp:cNvSpPr/>
      </dsp:nvSpPr>
      <dsp:spPr>
        <a:xfrm>
          <a:off x="5499976" y="3123917"/>
          <a:ext cx="1514145" cy="75707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EJERCITO NACIONAL </a:t>
          </a:r>
          <a:endParaRPr lang="es-CO" sz="1500" kern="1200" dirty="0"/>
        </a:p>
      </dsp:txBody>
      <dsp:txXfrm>
        <a:off x="5499976" y="3123917"/>
        <a:ext cx="1514145" cy="757072"/>
      </dsp:txXfrm>
    </dsp:sp>
    <dsp:sp modelId="{3846E11E-B05E-488C-B085-4A06421CED1E}">
      <dsp:nvSpPr>
        <dsp:cNvPr id="0" name=""/>
        <dsp:cNvSpPr/>
      </dsp:nvSpPr>
      <dsp:spPr>
        <a:xfrm>
          <a:off x="1835745" y="2048874"/>
          <a:ext cx="1514145" cy="75707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MINAMBIENTE </a:t>
          </a:r>
          <a:endParaRPr lang="es-CO" sz="1500" kern="1200" dirty="0"/>
        </a:p>
      </dsp:txBody>
      <dsp:txXfrm>
        <a:off x="1835745" y="2048874"/>
        <a:ext cx="1514145" cy="7570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6BF6D-5E82-43D6-ADED-589B83B689F0}">
      <dsp:nvSpPr>
        <dsp:cNvPr id="0" name=""/>
        <dsp:cNvSpPr/>
      </dsp:nvSpPr>
      <dsp:spPr>
        <a:xfrm>
          <a:off x="506645" y="0"/>
          <a:ext cx="5990024" cy="5990024"/>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4E3963-9173-4A5E-9DB5-34962CF9B7DC}">
      <dsp:nvSpPr>
        <dsp:cNvPr id="0" name=""/>
        <dsp:cNvSpPr/>
      </dsp:nvSpPr>
      <dsp:spPr>
        <a:xfrm>
          <a:off x="4218585" y="592279"/>
          <a:ext cx="4903026" cy="1417950"/>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Apoyar técnicamente a los Comités Nacionales para la Gestión del Riesgo, en la orientación de políticas, planes, y programas que conduzcan al conocimiento, prevención, mitigación, preparación y respuesta frente a los incendios forestales</a:t>
          </a:r>
          <a:endParaRPr lang="es-CO" sz="1400" kern="1200" dirty="0"/>
        </a:p>
      </dsp:txBody>
      <dsp:txXfrm>
        <a:off x="4287804" y="661498"/>
        <a:ext cx="4764588" cy="1279512"/>
      </dsp:txXfrm>
    </dsp:sp>
    <dsp:sp modelId="{3B60860B-B134-4353-BAC2-4F98652D207D}">
      <dsp:nvSpPr>
        <dsp:cNvPr id="0" name=""/>
        <dsp:cNvSpPr/>
      </dsp:nvSpPr>
      <dsp:spPr>
        <a:xfrm>
          <a:off x="4168028" y="2162366"/>
          <a:ext cx="4884921" cy="1417950"/>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Analizar la información relacionada con las condiciones de riesgo en aquellas áreas identificadas críticas, en especial aquellas de carácter estratégico o de importancia ambiental para el país, y recomendar la adopción de medidas para optimizar la prevención, la mitigación y el manejo frente a la ocurrencia de incendios forestales.</a:t>
          </a:r>
          <a:endParaRPr lang="es-CO" sz="1400" kern="1200" dirty="0"/>
        </a:p>
      </dsp:txBody>
      <dsp:txXfrm>
        <a:off x="4237247" y="2231585"/>
        <a:ext cx="4746483" cy="1279512"/>
      </dsp:txXfrm>
    </dsp:sp>
    <dsp:sp modelId="{70FBF73F-5115-405F-AD52-26D034AE7C1D}">
      <dsp:nvSpPr>
        <dsp:cNvPr id="0" name=""/>
        <dsp:cNvSpPr/>
      </dsp:nvSpPr>
      <dsp:spPr>
        <a:xfrm>
          <a:off x="4224640" y="3792692"/>
          <a:ext cx="4771698" cy="1417950"/>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Proponer lineamientos protocolizados y estandarizados para la extinción de incendios forestales, en los niveles estratégico y operativo</a:t>
          </a:r>
          <a:endParaRPr lang="es-CO" sz="1400" kern="1200" dirty="0"/>
        </a:p>
      </dsp:txBody>
      <dsp:txXfrm>
        <a:off x="4293859" y="3861911"/>
        <a:ext cx="4633260" cy="1279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81BEC-770B-4849-A60F-46789AA2D16F}">
      <dsp:nvSpPr>
        <dsp:cNvPr id="0" name=""/>
        <dsp:cNvSpPr/>
      </dsp:nvSpPr>
      <dsp:spPr>
        <a:xfrm>
          <a:off x="2792502" y="2613760"/>
          <a:ext cx="1871765" cy="1871765"/>
        </a:xfrm>
        <a:prstGeom prst="ellipse">
          <a:avLst/>
        </a:prstGeom>
        <a:gradFill rotWithShape="0">
          <a:gsLst>
            <a:gs pos="0">
              <a:srgbClr val="2980B9">
                <a:hueOff val="0"/>
                <a:satOff val="0"/>
                <a:lumOff val="0"/>
                <a:alphaOff val="0"/>
                <a:shade val="51000"/>
                <a:satMod val="130000"/>
              </a:srgbClr>
            </a:gs>
            <a:gs pos="80000">
              <a:srgbClr val="2980B9">
                <a:hueOff val="0"/>
                <a:satOff val="0"/>
                <a:lumOff val="0"/>
                <a:alphaOff val="0"/>
                <a:shade val="93000"/>
                <a:satMod val="130000"/>
              </a:srgbClr>
            </a:gs>
            <a:gs pos="100000">
              <a:srgbClr val="2980B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CO" sz="2100" kern="1200" noProof="0" dirty="0">
              <a:solidFill>
                <a:sysClr val="window" lastClr="FFFFFF"/>
              </a:solidFill>
              <a:latin typeface="+mj-lt"/>
              <a:ea typeface="+mn-ea"/>
              <a:cs typeface="+mn-cs"/>
            </a:rPr>
            <a:t>Monitoreo forestal comunitario</a:t>
          </a:r>
        </a:p>
      </dsp:txBody>
      <dsp:txXfrm>
        <a:off x="3066616" y="2887874"/>
        <a:ext cx="1323537" cy="1323537"/>
      </dsp:txXfrm>
    </dsp:sp>
    <dsp:sp modelId="{BFD06722-1D97-4323-B1C5-CB35683E2423}">
      <dsp:nvSpPr>
        <dsp:cNvPr id="0" name=""/>
        <dsp:cNvSpPr/>
      </dsp:nvSpPr>
      <dsp:spPr>
        <a:xfrm rot="10784664">
          <a:off x="1587899" y="3290658"/>
          <a:ext cx="1050882" cy="533453"/>
        </a:xfrm>
        <a:prstGeom prst="leftArrow">
          <a:avLst>
            <a:gd name="adj1" fmla="val 60000"/>
            <a:gd name="adj2" fmla="val 50000"/>
          </a:avLst>
        </a:prstGeom>
        <a:gradFill rotWithShape="0">
          <a:gsLst>
            <a:gs pos="0">
              <a:srgbClr val="16A085">
                <a:hueOff val="0"/>
                <a:satOff val="0"/>
                <a:lumOff val="0"/>
                <a:alphaOff val="0"/>
                <a:shade val="51000"/>
                <a:satMod val="130000"/>
              </a:srgbClr>
            </a:gs>
            <a:gs pos="80000">
              <a:srgbClr val="16A085">
                <a:hueOff val="0"/>
                <a:satOff val="0"/>
                <a:lumOff val="0"/>
                <a:alphaOff val="0"/>
                <a:shade val="93000"/>
                <a:satMod val="130000"/>
              </a:srgbClr>
            </a:gs>
            <a:gs pos="100000">
              <a:srgbClr val="16A08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16B9463-FE2B-4688-9A5A-516F3FAC63F7}">
      <dsp:nvSpPr>
        <dsp:cNvPr id="0" name=""/>
        <dsp:cNvSpPr/>
      </dsp:nvSpPr>
      <dsp:spPr>
        <a:xfrm>
          <a:off x="387853" y="2849308"/>
          <a:ext cx="1778177" cy="1422541"/>
        </a:xfrm>
        <a:prstGeom prst="roundRect">
          <a:avLst>
            <a:gd name="adj" fmla="val 10000"/>
          </a:avLst>
        </a:prstGeom>
        <a:gradFill rotWithShape="0">
          <a:gsLst>
            <a:gs pos="0">
              <a:srgbClr val="16A085">
                <a:hueOff val="0"/>
                <a:satOff val="0"/>
                <a:lumOff val="0"/>
                <a:alphaOff val="0"/>
                <a:shade val="51000"/>
                <a:satMod val="130000"/>
              </a:srgbClr>
            </a:gs>
            <a:gs pos="80000">
              <a:srgbClr val="16A085">
                <a:hueOff val="0"/>
                <a:satOff val="0"/>
                <a:lumOff val="0"/>
                <a:alphaOff val="0"/>
                <a:shade val="93000"/>
                <a:satMod val="130000"/>
              </a:srgbClr>
            </a:gs>
            <a:gs pos="100000">
              <a:srgbClr val="16A08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CO" sz="1400" kern="1200" dirty="0">
              <a:latin typeface="+mj-lt"/>
            </a:rPr>
            <a:t>Sistema de monitoreo y registro desarrollado y en proceso de implementación por parte de los vigías ambientales</a:t>
          </a:r>
          <a:endParaRPr lang="en-US" sz="1400" kern="1200" dirty="0">
            <a:solidFill>
              <a:sysClr val="window" lastClr="FFFFFF"/>
            </a:solidFill>
            <a:latin typeface="+mj-lt"/>
            <a:ea typeface="+mn-ea"/>
            <a:cs typeface="+mn-cs"/>
          </a:endParaRPr>
        </a:p>
      </dsp:txBody>
      <dsp:txXfrm>
        <a:off x="429518" y="2890973"/>
        <a:ext cx="1694847" cy="1339211"/>
      </dsp:txXfrm>
    </dsp:sp>
    <dsp:sp modelId="{70238519-B417-4790-9F08-912AA10B3CB9}">
      <dsp:nvSpPr>
        <dsp:cNvPr id="0" name=""/>
        <dsp:cNvSpPr/>
      </dsp:nvSpPr>
      <dsp:spPr>
        <a:xfrm rot="13110379">
          <a:off x="1303939" y="2072512"/>
          <a:ext cx="1806206" cy="533453"/>
        </a:xfrm>
        <a:prstGeom prst="leftArrow">
          <a:avLst>
            <a:gd name="adj1" fmla="val 60000"/>
            <a:gd name="adj2" fmla="val 5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FCDCBE9-0F2A-465F-A2F8-D8CC3A4A4826}">
      <dsp:nvSpPr>
        <dsp:cNvPr id="0" name=""/>
        <dsp:cNvSpPr/>
      </dsp:nvSpPr>
      <dsp:spPr>
        <a:xfrm>
          <a:off x="611240" y="1065695"/>
          <a:ext cx="1778177" cy="1422541"/>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s-CO" sz="1800" kern="1200" dirty="0">
              <a:latin typeface="+mj-lt"/>
            </a:rPr>
            <a:t>Grupos de vigías ambientales comunitarios conformados y operando</a:t>
          </a:r>
          <a:endParaRPr lang="en-US" sz="1800" kern="1200" dirty="0">
            <a:solidFill>
              <a:sysClr val="window" lastClr="FFFFFF"/>
            </a:solidFill>
            <a:latin typeface="+mj-lt"/>
            <a:ea typeface="+mn-ea"/>
            <a:cs typeface="+mn-cs"/>
          </a:endParaRPr>
        </a:p>
      </dsp:txBody>
      <dsp:txXfrm>
        <a:off x="652905" y="1107360"/>
        <a:ext cx="1694847" cy="1339211"/>
      </dsp:txXfrm>
    </dsp:sp>
    <dsp:sp modelId="{CFD5D2F6-416D-45B5-9ABB-F4293970FF42}">
      <dsp:nvSpPr>
        <dsp:cNvPr id="0" name=""/>
        <dsp:cNvSpPr/>
      </dsp:nvSpPr>
      <dsp:spPr>
        <a:xfrm rot="16251641">
          <a:off x="2899972" y="1390669"/>
          <a:ext cx="1713680" cy="533453"/>
        </a:xfrm>
        <a:prstGeom prst="leftArrow">
          <a:avLst>
            <a:gd name="adj1" fmla="val 60000"/>
            <a:gd name="adj2" fmla="val 50000"/>
          </a:avLst>
        </a:prstGeom>
        <a:gradFill rotWithShape="0">
          <a:gsLst>
            <a:gs pos="0">
              <a:srgbClr val="F39C12">
                <a:hueOff val="0"/>
                <a:satOff val="0"/>
                <a:lumOff val="0"/>
                <a:alphaOff val="0"/>
                <a:shade val="51000"/>
                <a:satMod val="130000"/>
              </a:srgbClr>
            </a:gs>
            <a:gs pos="80000">
              <a:srgbClr val="F39C12">
                <a:hueOff val="0"/>
                <a:satOff val="0"/>
                <a:lumOff val="0"/>
                <a:alphaOff val="0"/>
                <a:shade val="93000"/>
                <a:satMod val="130000"/>
              </a:srgbClr>
            </a:gs>
            <a:gs pos="100000">
              <a:srgbClr val="F39C1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65BB2D8-A1DD-4C1B-B13F-D9F4874EE717}">
      <dsp:nvSpPr>
        <dsp:cNvPr id="0" name=""/>
        <dsp:cNvSpPr/>
      </dsp:nvSpPr>
      <dsp:spPr>
        <a:xfrm>
          <a:off x="2880594" y="-88443"/>
          <a:ext cx="1778177" cy="1778191"/>
        </a:xfrm>
        <a:prstGeom prst="roundRect">
          <a:avLst>
            <a:gd name="adj" fmla="val 10000"/>
          </a:avLst>
        </a:prstGeom>
        <a:gradFill rotWithShape="0">
          <a:gsLst>
            <a:gs pos="0">
              <a:srgbClr val="F39C12">
                <a:hueOff val="0"/>
                <a:satOff val="0"/>
                <a:lumOff val="0"/>
                <a:alphaOff val="0"/>
                <a:shade val="51000"/>
                <a:satMod val="130000"/>
              </a:srgbClr>
            </a:gs>
            <a:gs pos="80000">
              <a:srgbClr val="F39C12">
                <a:hueOff val="0"/>
                <a:satOff val="0"/>
                <a:lumOff val="0"/>
                <a:alphaOff val="0"/>
                <a:shade val="93000"/>
                <a:satMod val="130000"/>
              </a:srgbClr>
            </a:gs>
            <a:gs pos="100000">
              <a:srgbClr val="F39C1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CO" sz="1200" kern="1200" dirty="0">
              <a:latin typeface="+mj-lt"/>
            </a:rPr>
            <a:t>Equipos de vigías ambientales comunitarios dotados de equipos para su operación en campo (GPS’s, Binoculares, Uniformes, Cámara fotográfica, computador portátil, impresora, walkie talkies).</a:t>
          </a:r>
          <a:endParaRPr lang="en-US" sz="1200" kern="1200" dirty="0">
            <a:solidFill>
              <a:sysClr val="window" lastClr="FFFFFF"/>
            </a:solidFill>
            <a:latin typeface="+mj-lt"/>
            <a:ea typeface="+mn-ea"/>
            <a:cs typeface="+mn-cs"/>
          </a:endParaRPr>
        </a:p>
      </dsp:txBody>
      <dsp:txXfrm>
        <a:off x="2932675" y="-36362"/>
        <a:ext cx="1674015" cy="1674029"/>
      </dsp:txXfrm>
    </dsp:sp>
    <dsp:sp modelId="{75468D84-5EED-4D3C-808A-60063859D1B3}">
      <dsp:nvSpPr>
        <dsp:cNvPr id="0" name=""/>
        <dsp:cNvSpPr/>
      </dsp:nvSpPr>
      <dsp:spPr>
        <a:xfrm rot="19196611">
          <a:off x="4318291" y="2056333"/>
          <a:ext cx="1737910" cy="533453"/>
        </a:xfrm>
        <a:prstGeom prst="leftArrow">
          <a:avLst>
            <a:gd name="adj1" fmla="val 60000"/>
            <a:gd name="adj2" fmla="val 50000"/>
          </a:avLst>
        </a:prstGeom>
        <a:gradFill rotWithShape="0">
          <a:gsLst>
            <a:gs pos="0">
              <a:srgbClr val="C0392B">
                <a:hueOff val="0"/>
                <a:satOff val="0"/>
                <a:lumOff val="0"/>
                <a:alphaOff val="0"/>
                <a:shade val="51000"/>
                <a:satMod val="130000"/>
              </a:srgbClr>
            </a:gs>
            <a:gs pos="80000">
              <a:srgbClr val="C0392B">
                <a:hueOff val="0"/>
                <a:satOff val="0"/>
                <a:lumOff val="0"/>
                <a:alphaOff val="0"/>
                <a:shade val="93000"/>
                <a:satMod val="130000"/>
              </a:srgbClr>
            </a:gs>
            <a:gs pos="100000">
              <a:srgbClr val="C0392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E746EE-6656-461B-893B-49C37E936CB0}">
      <dsp:nvSpPr>
        <dsp:cNvPr id="0" name=""/>
        <dsp:cNvSpPr/>
      </dsp:nvSpPr>
      <dsp:spPr>
        <a:xfrm>
          <a:off x="4963265" y="1052579"/>
          <a:ext cx="1778177" cy="1422541"/>
        </a:xfrm>
        <a:prstGeom prst="roundRect">
          <a:avLst>
            <a:gd name="adj" fmla="val 10000"/>
          </a:avLst>
        </a:prstGeom>
        <a:gradFill rotWithShape="0">
          <a:gsLst>
            <a:gs pos="0">
              <a:srgbClr val="C0392B">
                <a:hueOff val="0"/>
                <a:satOff val="0"/>
                <a:lumOff val="0"/>
                <a:alphaOff val="0"/>
                <a:shade val="51000"/>
                <a:satMod val="130000"/>
              </a:srgbClr>
            </a:gs>
            <a:gs pos="80000">
              <a:srgbClr val="C0392B">
                <a:hueOff val="0"/>
                <a:satOff val="0"/>
                <a:lumOff val="0"/>
                <a:alphaOff val="0"/>
                <a:shade val="93000"/>
                <a:satMod val="130000"/>
              </a:srgbClr>
            </a:gs>
            <a:gs pos="100000">
              <a:srgbClr val="C0392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s-CO" sz="1600" kern="1200" dirty="0">
              <a:latin typeface="+mj-lt"/>
            </a:rPr>
            <a:t>Reconocimiento por parte de las comunidades a los grupos de vigías ambientales conformados. </a:t>
          </a:r>
          <a:endParaRPr lang="en-US" sz="1600" kern="1200" dirty="0">
            <a:solidFill>
              <a:sysClr val="window" lastClr="FFFFFF"/>
            </a:solidFill>
            <a:latin typeface="+mj-lt"/>
            <a:ea typeface="+mn-ea"/>
            <a:cs typeface="+mn-cs"/>
          </a:endParaRPr>
        </a:p>
      </dsp:txBody>
      <dsp:txXfrm>
        <a:off x="5004930" y="1094244"/>
        <a:ext cx="1694847" cy="1339211"/>
      </dsp:txXfrm>
    </dsp:sp>
    <dsp:sp modelId="{246650F8-A893-44D2-B20F-080539F25E83}">
      <dsp:nvSpPr>
        <dsp:cNvPr id="0" name=""/>
        <dsp:cNvSpPr/>
      </dsp:nvSpPr>
      <dsp:spPr>
        <a:xfrm rot="55966">
          <a:off x="4741499" y="3310245"/>
          <a:ext cx="1330809" cy="533453"/>
        </a:xfrm>
        <a:prstGeom prst="leftArrow">
          <a:avLst>
            <a:gd name="adj1" fmla="val 60000"/>
            <a:gd name="adj2" fmla="val 50000"/>
          </a:avLst>
        </a:prstGeom>
        <a:gradFill rotWithShape="0">
          <a:gsLst>
            <a:gs pos="0">
              <a:srgbClr val="4B2C50">
                <a:hueOff val="0"/>
                <a:satOff val="0"/>
                <a:lumOff val="0"/>
                <a:alphaOff val="0"/>
                <a:shade val="51000"/>
                <a:satMod val="130000"/>
              </a:srgbClr>
            </a:gs>
            <a:gs pos="80000">
              <a:srgbClr val="4B2C50">
                <a:hueOff val="0"/>
                <a:satOff val="0"/>
                <a:lumOff val="0"/>
                <a:alphaOff val="0"/>
                <a:shade val="93000"/>
                <a:satMod val="130000"/>
              </a:srgbClr>
            </a:gs>
            <a:gs pos="100000">
              <a:srgbClr val="4B2C5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8394C4-47D4-4954-838D-3DC13A96033C}">
      <dsp:nvSpPr>
        <dsp:cNvPr id="0" name=""/>
        <dsp:cNvSpPr/>
      </dsp:nvSpPr>
      <dsp:spPr>
        <a:xfrm>
          <a:off x="5183132" y="2876532"/>
          <a:ext cx="1778177" cy="1422541"/>
        </a:xfrm>
        <a:prstGeom prst="roundRect">
          <a:avLst>
            <a:gd name="adj" fmla="val 10000"/>
          </a:avLst>
        </a:prstGeom>
        <a:gradFill rotWithShape="0">
          <a:gsLst>
            <a:gs pos="0">
              <a:srgbClr val="4B2C50">
                <a:hueOff val="0"/>
                <a:satOff val="0"/>
                <a:lumOff val="0"/>
                <a:alphaOff val="0"/>
                <a:shade val="51000"/>
                <a:satMod val="130000"/>
              </a:srgbClr>
            </a:gs>
            <a:gs pos="80000">
              <a:srgbClr val="4B2C50">
                <a:hueOff val="0"/>
                <a:satOff val="0"/>
                <a:lumOff val="0"/>
                <a:alphaOff val="0"/>
                <a:shade val="93000"/>
                <a:satMod val="130000"/>
              </a:srgbClr>
            </a:gs>
            <a:gs pos="100000">
              <a:srgbClr val="4B2C5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s-CO" sz="1600" kern="1200" dirty="0">
              <a:latin typeface="+mj-lt"/>
            </a:rPr>
            <a:t>Los grupos de vigías ambientales están conformados por mujeres y hombres</a:t>
          </a:r>
          <a:r>
            <a:rPr lang="en-US" sz="1600" kern="1200" dirty="0">
              <a:solidFill>
                <a:sysClr val="window" lastClr="FFFFFF"/>
              </a:solidFill>
              <a:latin typeface="+mj-lt"/>
              <a:ea typeface="+mn-ea"/>
              <a:cs typeface="+mn-cs"/>
            </a:rPr>
            <a:t>e</a:t>
          </a:r>
        </a:p>
      </dsp:txBody>
      <dsp:txXfrm>
        <a:off x="5224797" y="2918197"/>
        <a:ext cx="1694847" cy="13392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76A9C-B243-45D4-B78E-A91B693CD380}">
      <dsp:nvSpPr>
        <dsp:cNvPr id="0" name=""/>
        <dsp:cNvSpPr/>
      </dsp:nvSpPr>
      <dsp:spPr>
        <a:xfrm>
          <a:off x="3819184" y="2285416"/>
          <a:ext cx="2793287" cy="2793287"/>
        </a:xfrm>
        <a:prstGeom prst="gear9">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tx1"/>
              </a:solidFill>
              <a:latin typeface="+mj-lt"/>
            </a:rPr>
            <a:t>Lineamientos y Monitoreo de las condición de las coberturas vegetales por factores ambientales</a:t>
          </a:r>
        </a:p>
      </dsp:txBody>
      <dsp:txXfrm>
        <a:off x="4380759" y="2939730"/>
        <a:ext cx="1670137" cy="1435807"/>
      </dsp:txXfrm>
    </dsp:sp>
    <dsp:sp modelId="{6BFA57A2-C2B2-47E3-A5F9-EB93A29EC36F}">
      <dsp:nvSpPr>
        <dsp:cNvPr id="0" name=""/>
        <dsp:cNvSpPr/>
      </dsp:nvSpPr>
      <dsp:spPr>
        <a:xfrm>
          <a:off x="2193999" y="1625185"/>
          <a:ext cx="2031481" cy="2031481"/>
        </a:xfrm>
        <a:prstGeom prst="gear6">
          <a:avLst/>
        </a:prstGeom>
        <a:solidFill>
          <a:schemeClr val="accent2">
            <a:hueOff val="-727682"/>
            <a:satOff val="-41964"/>
            <a:lumOff val="43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latin typeface="+mj-lt"/>
            </a:rPr>
            <a:t>Deforestación, focos de calor,</a:t>
          </a:r>
        </a:p>
        <a:p>
          <a:pPr marL="0" lvl="0" indent="0" algn="ctr" defTabSz="577850">
            <a:lnSpc>
              <a:spcPct val="90000"/>
            </a:lnSpc>
            <a:spcBef>
              <a:spcPct val="0"/>
            </a:spcBef>
            <a:spcAft>
              <a:spcPct val="35000"/>
            </a:spcAft>
            <a:buNone/>
          </a:pPr>
          <a:r>
            <a:rPr lang="es-ES" sz="1300" b="1" kern="1200" dirty="0">
              <a:solidFill>
                <a:schemeClr val="tx1"/>
              </a:solidFill>
              <a:latin typeface="+mj-lt"/>
            </a:rPr>
            <a:t>(causas y agentes)</a:t>
          </a:r>
          <a:endParaRPr lang="es-ES" sz="1300" kern="1200" dirty="0">
            <a:solidFill>
              <a:schemeClr val="tx1"/>
            </a:solidFill>
            <a:latin typeface="+mj-lt"/>
          </a:endParaRPr>
        </a:p>
      </dsp:txBody>
      <dsp:txXfrm>
        <a:off x="2705430" y="2139708"/>
        <a:ext cx="1008619" cy="1002435"/>
      </dsp:txXfrm>
    </dsp:sp>
    <dsp:sp modelId="{8E080D6C-DC9A-447F-B656-6789623AD7FD}">
      <dsp:nvSpPr>
        <dsp:cNvPr id="0" name=""/>
        <dsp:cNvSpPr/>
      </dsp:nvSpPr>
      <dsp:spPr>
        <a:xfrm rot="20700000">
          <a:off x="3331836" y="258286"/>
          <a:ext cx="1990437" cy="1990437"/>
        </a:xfrm>
        <a:prstGeom prst="gear6">
          <a:avLst/>
        </a:prstGeom>
        <a:solidFill>
          <a:schemeClr val="accent2">
            <a:hueOff val="-1455363"/>
            <a:satOff val="-83928"/>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tx1"/>
              </a:solidFill>
              <a:latin typeface="+mj-lt"/>
            </a:rPr>
            <a:t>Generación de alertas</a:t>
          </a:r>
        </a:p>
        <a:p>
          <a:pPr marL="0" lvl="0" indent="0" algn="ctr" defTabSz="577850">
            <a:lnSpc>
              <a:spcPct val="90000"/>
            </a:lnSpc>
            <a:spcBef>
              <a:spcPct val="0"/>
            </a:spcBef>
            <a:spcAft>
              <a:spcPct val="35000"/>
            </a:spcAft>
            <a:buNone/>
          </a:pPr>
          <a:r>
            <a:rPr lang="es-ES" sz="1300" kern="1200" dirty="0">
              <a:solidFill>
                <a:schemeClr val="tx1"/>
              </a:solidFill>
              <a:latin typeface="+mj-lt"/>
            </a:rPr>
            <a:t> (boletines e informes)</a:t>
          </a:r>
        </a:p>
      </dsp:txBody>
      <dsp:txXfrm rot="-20700000">
        <a:off x="3768397" y="694847"/>
        <a:ext cx="1117314" cy="1117314"/>
      </dsp:txXfrm>
    </dsp:sp>
    <dsp:sp modelId="{87F1AD7F-25AC-4613-B665-D37440DC836A}">
      <dsp:nvSpPr>
        <dsp:cNvPr id="0" name=""/>
        <dsp:cNvSpPr/>
      </dsp:nvSpPr>
      <dsp:spPr>
        <a:xfrm>
          <a:off x="3614230" y="1858300"/>
          <a:ext cx="3575407" cy="3575407"/>
        </a:xfrm>
        <a:prstGeom prst="circularArrow">
          <a:avLst>
            <a:gd name="adj1" fmla="val 4688"/>
            <a:gd name="adj2" fmla="val 299029"/>
            <a:gd name="adj3" fmla="val 2533888"/>
            <a:gd name="adj4" fmla="val 15823613"/>
            <a:gd name="adj5" fmla="val 5469"/>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981BCD22-CBBF-4140-8656-A941CBEF08F0}">
      <dsp:nvSpPr>
        <dsp:cNvPr id="0" name=""/>
        <dsp:cNvSpPr/>
      </dsp:nvSpPr>
      <dsp:spPr>
        <a:xfrm>
          <a:off x="1834227" y="1171899"/>
          <a:ext cx="2597757" cy="2597757"/>
        </a:xfrm>
        <a:prstGeom prst="leftCircularArrow">
          <a:avLst>
            <a:gd name="adj1" fmla="val 6452"/>
            <a:gd name="adj2" fmla="val 429999"/>
            <a:gd name="adj3" fmla="val 10489124"/>
            <a:gd name="adj4" fmla="val 14837806"/>
            <a:gd name="adj5" fmla="val 7527"/>
          </a:avLst>
        </a:prstGeom>
        <a:solidFill>
          <a:schemeClr val="accent2">
            <a:hueOff val="-727682"/>
            <a:satOff val="-41964"/>
            <a:lumOff val="4314"/>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0C71FAC9-FB10-4048-9DEF-B1B22642CB8A}">
      <dsp:nvSpPr>
        <dsp:cNvPr id="0" name=""/>
        <dsp:cNvSpPr/>
      </dsp:nvSpPr>
      <dsp:spPr>
        <a:xfrm>
          <a:off x="2871427" y="-216105"/>
          <a:ext cx="2800905" cy="2800905"/>
        </a:xfrm>
        <a:prstGeom prst="circularArrow">
          <a:avLst>
            <a:gd name="adj1" fmla="val 5984"/>
            <a:gd name="adj2" fmla="val 394124"/>
            <a:gd name="adj3" fmla="val 13313824"/>
            <a:gd name="adj4" fmla="val 10508221"/>
            <a:gd name="adj5" fmla="val 6981"/>
          </a:avLst>
        </a:prstGeom>
        <a:solidFill>
          <a:schemeClr val="accent2">
            <a:hueOff val="-1455363"/>
            <a:satOff val="-83928"/>
            <a:lumOff val="8628"/>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82108-F6D2-4FB5-A1A1-4DDDB2F26FB1}" type="datetimeFigureOut">
              <a:rPr lang="es-CO" smtClean="0"/>
              <a:t>18/09/2020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0F01D-4846-424D-A036-E3E2B73ADAF4}" type="slidenum">
              <a:rPr lang="es-CO" smtClean="0"/>
              <a:t>‹Nº›</a:t>
            </a:fld>
            <a:endParaRPr lang="es-CO"/>
          </a:p>
        </p:txBody>
      </p:sp>
    </p:spTree>
    <p:extLst>
      <p:ext uri="{BB962C8B-B14F-4D97-AF65-F5344CB8AC3E}">
        <p14:creationId xmlns:p14="http://schemas.microsoft.com/office/powerpoint/2010/main" val="1784575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9132C4E2-AFC5-4327-8205-5D22EDA1BA04}" type="slidenum">
              <a:rPr lang="es-CO" smtClean="0"/>
              <a:t>1</a:t>
            </a:fld>
            <a:endParaRPr lang="es-CO" dirty="0"/>
          </a:p>
        </p:txBody>
      </p:sp>
    </p:spTree>
    <p:extLst>
      <p:ext uri="{BB962C8B-B14F-4D97-AF65-F5344CB8AC3E}">
        <p14:creationId xmlns:p14="http://schemas.microsoft.com/office/powerpoint/2010/main" val="2197550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aseline="0" dirty="0"/>
              <a:t>La SEIA, encargada de la parte conceptual y </a:t>
            </a:r>
            <a:r>
              <a:rPr lang="es-CO" sz="1200" baseline="0" dirty="0" err="1"/>
              <a:t>tématica</a:t>
            </a:r>
            <a:r>
              <a:rPr lang="es-CO" sz="1200" baseline="0" dirty="0"/>
              <a:t>, el IDEAM </a:t>
            </a:r>
            <a:r>
              <a:rPr lang="es-CO" sz="1200" baseline="0" dirty="0" err="1"/>
              <a:t>ojetivo</a:t>
            </a:r>
            <a:r>
              <a:rPr lang="es-CO" sz="1200" baseline="0" dirty="0"/>
              <a:t> funcional dar lineamientos y generar </a:t>
            </a:r>
            <a:r>
              <a:rPr lang="es-CO" sz="1200" baseline="0" dirty="0" err="1"/>
              <a:t>metodológias</a:t>
            </a:r>
            <a:r>
              <a:rPr lang="es-CO" sz="1200" baseline="0" dirty="0"/>
              <a:t> a nivel nacional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t>Es el análisis del estado o situación del territorio respecto a la </a:t>
            </a:r>
            <a:r>
              <a:rPr lang="es-CO" sz="1200" dirty="0" err="1"/>
              <a:t>ccurrencia</a:t>
            </a:r>
            <a:r>
              <a:rPr lang="es-CO" sz="1200" dirty="0"/>
              <a:t> de un evento (propagación del fuego)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t>3 Pilotos CAR, CDMB y CORMACARENA</a:t>
            </a:r>
          </a:p>
          <a:p>
            <a:endParaRPr lang="es-CO" dirty="0"/>
          </a:p>
        </p:txBody>
      </p:sp>
      <p:sp>
        <p:nvSpPr>
          <p:cNvPr id="4" name="Marcador de número de diapositiva 3"/>
          <p:cNvSpPr>
            <a:spLocks noGrp="1"/>
          </p:cNvSpPr>
          <p:nvPr>
            <p:ph type="sldNum" sz="quarter" idx="10"/>
          </p:nvPr>
        </p:nvSpPr>
        <p:spPr/>
        <p:txBody>
          <a:bodyPr/>
          <a:lstStyle/>
          <a:p>
            <a:fld id="{0477A40A-9AEF-4FE8-A843-1CB25951F1C6}" type="slidenum">
              <a:rPr lang="es-CO" smtClean="0"/>
              <a:t>17</a:t>
            </a:fld>
            <a:endParaRPr lang="es-CO"/>
          </a:p>
        </p:txBody>
      </p:sp>
    </p:spTree>
    <p:extLst>
      <p:ext uri="{BB962C8B-B14F-4D97-AF65-F5344CB8AC3E}">
        <p14:creationId xmlns:p14="http://schemas.microsoft.com/office/powerpoint/2010/main" val="2308355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0477A40A-9AEF-4FE8-A843-1CB25951F1C6}" type="slidenum">
              <a:rPr lang="es-CO" smtClean="0"/>
              <a:t>19</a:t>
            </a:fld>
            <a:endParaRPr lang="es-CO"/>
          </a:p>
        </p:txBody>
      </p:sp>
    </p:spTree>
    <p:extLst>
      <p:ext uri="{BB962C8B-B14F-4D97-AF65-F5344CB8AC3E}">
        <p14:creationId xmlns:p14="http://schemas.microsoft.com/office/powerpoint/2010/main" val="498066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53747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 name="Shape 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0292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buFont typeface="Wingdings" panose="05000000000000000000" pitchFamily="2" charset="2"/>
              <a:buChar char=""/>
            </a:pPr>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Constitución política 1991</a:t>
            </a:r>
            <a:r>
              <a:rPr lang="es-ES" sz="18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s-ES" sz="18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CO" sz="1800" b="1" dirty="0">
                <a:effectLst/>
                <a:latin typeface="Arial Narrow" panose="020B0606020202030204" pitchFamily="34" charset="0"/>
                <a:ea typeface="Calibri" panose="020F0502020204030204" pitchFamily="34" charset="0"/>
                <a:cs typeface="Times New Roman" panose="02020603050405020304" pitchFamily="18" charset="0"/>
              </a:rPr>
              <a:t>Artículo 79,</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 es deber del Estado proteger la diversidad e integridad del ambiente, conservar las áreas de especial importancia ecológica y fomentar la educación para el logro de estos fines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b="1" dirty="0">
                <a:effectLst/>
                <a:latin typeface="Arial Narrow" panose="020B0606020202030204" pitchFamily="34" charset="0"/>
                <a:ea typeface="Calibri" panose="020F0502020204030204" pitchFamily="34" charset="0"/>
                <a:cs typeface="Times New Roman" panose="02020603050405020304" pitchFamily="18" charset="0"/>
              </a:rPr>
              <a:t>Artículo 80,</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 por su parte estable que es deber del Estado planificara el manejo y aprovechamiento de los recursos naturales, para garantizar su desarrollo sostenible, su conservación, restauración o sustitución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Decreto 2811 de 1974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CO" sz="1800" i="1" dirty="0">
                <a:effectLst/>
                <a:latin typeface="Arial Narrow" panose="020B0606020202030204" pitchFamily="34" charset="0"/>
                <a:ea typeface="Calibri" panose="020F0502020204030204" pitchFamily="34" charset="0"/>
                <a:cs typeface="Times New Roman" panose="02020603050405020304" pitchFamily="18" charset="0"/>
              </a:rPr>
              <a:t>Por el cual se dicta el Código Nacional de Recursos Naturales Renovables y de Protección al Medio Ambiente</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b="1" dirty="0">
                <a:effectLst/>
                <a:latin typeface="Arial Narrow" panose="020B0606020202030204" pitchFamily="34" charset="0"/>
                <a:ea typeface="Calibri" panose="020F0502020204030204" pitchFamily="34" charset="0"/>
                <a:cs typeface="Times New Roman" panose="02020603050405020304" pitchFamily="18" charset="0"/>
              </a:rPr>
              <a:t>Título IV. De la Protección Forestal. Art 241 al 245</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 Se organizarán medidas de prevención y control de incendios forestales y quemas en todo el territorio nacional, con la colaboración de todos los cuerpos y entidades públicas, las cuales darán especial prioridad a las labores de extinción de incendios forestales.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Ley 99 de 1993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CO" sz="1800" i="1" dirty="0">
                <a:effectLst/>
                <a:latin typeface="Arial Narrow" panose="020B0606020202030204" pitchFamily="34" charset="0"/>
                <a:ea typeface="Calibri" panose="020F0502020204030204" pitchFamily="34" charset="0"/>
                <a:cs typeface="Times New Roman" panose="02020603050405020304" pitchFamily="18" charset="0"/>
              </a:rPr>
              <a:t>Por la cual se organiza el Sistema Nacional Ambiental, SINA, y se dictan otras disposiciones. </a:t>
            </a:r>
            <a:r>
              <a:rPr lang="es-CO" sz="1800" b="1" dirty="0">
                <a:effectLst/>
                <a:latin typeface="Arial Narrow" panose="020B0606020202030204" pitchFamily="34" charset="0"/>
                <a:ea typeface="Calibri" panose="020F0502020204030204" pitchFamily="34" charset="0"/>
                <a:cs typeface="Times New Roman" panose="02020603050405020304" pitchFamily="18" charset="0"/>
              </a:rPr>
              <a:t>Art 65.</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 Hace referencia a las funciones de los municipios en donde entre otras obligaciones, deben prestar asistencia técnica, prestar el servicio en relación con la defensa del ambiente y la protección de los recursos naturales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b="1" dirty="0">
                <a:effectLst/>
                <a:latin typeface="Arial Narrow" panose="020B0606020202030204" pitchFamily="34" charset="0"/>
                <a:ea typeface="Calibri" panose="020F0502020204030204" pitchFamily="34" charset="0"/>
                <a:cs typeface="Times New Roman" panose="02020603050405020304" pitchFamily="18" charset="0"/>
              </a:rPr>
              <a:t>Art 31 y Art 66</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 y como tal deben apoyar a las entidades territoriales, en realizar de análisis, seguimiento, prevención y control de desastres, así como asistirlas en aspecto ambientales, adelantando programas de adecuación de áreas, donde el escenario por incendio forestal debe gestionarse.</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9132C4E2-AFC5-4327-8205-5D22EDA1BA04}" type="slidenum">
              <a:rPr lang="es-CO" smtClean="0"/>
              <a:t>2</a:t>
            </a:fld>
            <a:endParaRPr lang="es-CO" dirty="0"/>
          </a:p>
        </p:txBody>
      </p:sp>
    </p:spTree>
    <p:extLst>
      <p:ext uri="{BB962C8B-B14F-4D97-AF65-F5344CB8AC3E}">
        <p14:creationId xmlns:p14="http://schemas.microsoft.com/office/powerpoint/2010/main" val="128507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buFont typeface="Wingdings" panose="05000000000000000000" pitchFamily="2" charset="2"/>
              <a:buChar char=""/>
            </a:pPr>
            <a:r>
              <a:rPr lang="en-US" sz="18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rPr>
              <a:t>Plan Nacional de Desarrollo </a:t>
            </a:r>
            <a:r>
              <a:rPr lang="en-US" sz="1800" b="1" dirty="0" err="1">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rPr>
              <a:t>Forestal</a:t>
            </a:r>
            <a:r>
              <a:rPr lang="en-US" sz="18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rPr>
              <a:t> de 2000 </a:t>
            </a:r>
            <a:r>
              <a:rPr lang="es-ES" sz="18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rPr>
              <a:t>CORRESPONDE A BOSQUES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s-ES" sz="18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Wingdings" panose="05000000000000000000" pitchFamily="2" charset="2"/>
              <a:buChar char=""/>
            </a:pP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Plan Nacional de </a:t>
            </a:r>
            <a:r>
              <a:rPr lang="en-US" sz="1800" b="1" dirty="0" err="1">
                <a:effectLst/>
                <a:latin typeface="Arial Narrow" panose="020B0606020202030204" pitchFamily="34" charset="0"/>
                <a:ea typeface="Times New Roman" panose="02020603050405020304" pitchFamily="18" charset="0"/>
                <a:cs typeface="Times New Roman" panose="02020603050405020304" pitchFamily="18" charset="0"/>
              </a:rPr>
              <a:t>Prevención</a:t>
            </a: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 Control de </a:t>
            </a:r>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Incendios Forestales </a:t>
            </a: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y </a:t>
            </a:r>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Restauración </a:t>
            </a: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de Areas </a:t>
            </a:r>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Afectadas </a:t>
            </a: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de 2002</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49580" indent="-449580"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Establecer los lineamientos de orden nacional para la prevención, control y restauración de las áreas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indent="-449580"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afectadas por los incendios forestales, mitigando su impacto y fortaleciendo la organización nacional,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indent="-449580"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regional y local con programas a corto (3 años), mediano (10 años) y largo plazo (25 años).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indent="-449580"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n-US" sz="1800" b="1" dirty="0" err="1">
                <a:effectLst/>
                <a:latin typeface="Arial Narrow" panose="020B0606020202030204" pitchFamily="34" charset="0"/>
                <a:ea typeface="Times New Roman" panose="02020603050405020304" pitchFamily="18" charset="0"/>
                <a:cs typeface="Times New Roman" panose="02020603050405020304" pitchFamily="18" charset="0"/>
              </a:rPr>
              <a:t>Resolución</a:t>
            </a: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 532 de 2005</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s-ES" sz="18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Establece requisitos, términos, condiciones y obligaciones para realizar quemas abiertas controladas en áreas rurales en actividades agrícolas y mineras. Por medio de la utilización de técnicas, protocolos, permisos, registros meteorológicos, áreas de restricción y franjas de protección.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Estrategia de Corresponsabilidad Social en la Lucha Contra los Incendios Forestales formulada en el año 2011</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CO" sz="1800" i="1" dirty="0">
                <a:effectLst/>
                <a:latin typeface="Arial Narrow" panose="020B0606020202030204" pitchFamily="34" charset="0"/>
                <a:ea typeface="Calibri" panose="020F0502020204030204" pitchFamily="34" charset="0"/>
                <a:cs typeface="Times New Roman" panose="02020603050405020304" pitchFamily="18" charset="0"/>
              </a:rPr>
              <a:t>Activar la participación de actores sectoriales e institucionales y comunidad en general, para generar la cultura de la prevención, sensibilizando, capacitando, divulgando, sobre las causas y consecuencias de los incendios forestales, así como comprometiendo acciones que eviten la presencia de los incendios forestales, con el fin de proteger los recursos naturales, en especial la biodiversidad como lo indican las políticas de estado.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i="1" dirty="0">
                <a:effectLst/>
                <a:latin typeface="Arial Narrow" panose="020B0606020202030204" pitchFamily="34" charset="0"/>
                <a:ea typeface="Calibri" panose="020F0502020204030204" pitchFamily="34" charset="0"/>
                <a:cs typeface="Times New Roman" panose="02020603050405020304" pitchFamily="18" charset="0"/>
              </a:rPr>
              <a:t>UNO DE SEUS OBJETVITOS ES </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Organizar y operar la Red de Vigía Rural-RVR, como un mecanismo de detección y comunicación del fuego a través de las comunidades rurales.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b="1" dirty="0">
                <a:effectLst/>
                <a:latin typeface="Arial Narrow" panose="020B0606020202030204" pitchFamily="34" charset="0"/>
                <a:ea typeface="Calibri" panose="020F0502020204030204" pitchFamily="34"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Estrategia</a:t>
            </a: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 Integral control de la </a:t>
            </a:r>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deforestación</a:t>
            </a: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 2018 </a:t>
            </a:r>
            <a:r>
              <a:rPr lang="es-ES" sz="18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rPr>
              <a:t>CORRESPONDE A BOSQUES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9132C4E2-AFC5-4327-8205-5D22EDA1BA04}" type="slidenum">
              <a:rPr lang="es-CO" smtClean="0"/>
              <a:t>3</a:t>
            </a:fld>
            <a:endParaRPr lang="es-CO" dirty="0"/>
          </a:p>
        </p:txBody>
      </p:sp>
    </p:spTree>
    <p:extLst>
      <p:ext uri="{BB962C8B-B14F-4D97-AF65-F5344CB8AC3E}">
        <p14:creationId xmlns:p14="http://schemas.microsoft.com/office/powerpoint/2010/main" val="2769144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buFont typeface="Wingdings" panose="05000000000000000000" pitchFamily="2" charset="2"/>
              <a:buChar char=""/>
            </a:pP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Ley 1523 de 2012</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s-CO" sz="18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CO" sz="1800" i="1" dirty="0">
                <a:effectLst/>
                <a:latin typeface="Arial Narrow" panose="020B0606020202030204" pitchFamily="34" charset="0"/>
                <a:ea typeface="Calibri" panose="020F0502020204030204" pitchFamily="34" charset="0"/>
                <a:cs typeface="Times New Roman" panose="02020603050405020304" pitchFamily="18" charset="0"/>
              </a:rPr>
              <a:t>Por la cual se adopta la política nacional de gestión del riesgo de desastres y se establece el Sistema Nacional de Gestión del Riesgo de Desastres y se dictan otras disposiciones.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b="1" dirty="0">
                <a:effectLst/>
                <a:latin typeface="Arial Narrow" panose="020B0606020202030204" pitchFamily="34" charset="0"/>
                <a:ea typeface="Calibri" panose="020F0502020204030204" pitchFamily="34" charset="0"/>
                <a:cs typeface="Times New Roman" panose="02020603050405020304" pitchFamily="18" charset="0"/>
              </a:rPr>
              <a:t>Art 27.</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 </a:t>
            </a:r>
            <a:r>
              <a:rPr lang="es-CO" sz="1800" i="1" dirty="0">
                <a:effectLst/>
                <a:latin typeface="Arial Narrow" panose="020B0606020202030204" pitchFamily="34" charset="0"/>
                <a:ea typeface="Calibri" panose="020F0502020204030204" pitchFamily="34" charset="0"/>
                <a:cs typeface="Times New Roman" panose="02020603050405020304" pitchFamily="18" charset="0"/>
              </a:rPr>
              <a:t>Créanse los Consejos departamentales, distritales y municipales de Gestión del Riesgo de Desastres, como instancias de coordinación, asesoría, planeación y seguimiento, destinados a garantizar la efectividad y articulación de los procesos de conocimiento del riesgo, de reducción del riesgo y de manejo de desastres</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 en la entidad territorial correspondiente, donde el escenario por incendios forestales es uno de los que se debe gestionar.</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b="1" dirty="0">
                <a:effectLst/>
                <a:latin typeface="Arial Narrow" panose="020B0606020202030204" pitchFamily="34" charset="0"/>
                <a:ea typeface="Calibri" panose="020F0502020204030204" pitchFamily="34" charset="0"/>
                <a:cs typeface="Times New Roman" panose="02020603050405020304" pitchFamily="18" charset="0"/>
              </a:rPr>
              <a:t>Art 37.</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 </a:t>
            </a:r>
            <a:r>
              <a:rPr lang="es-CO" sz="1800" i="1" dirty="0">
                <a:effectLst/>
                <a:latin typeface="Arial Narrow" panose="020B0606020202030204" pitchFamily="34" charset="0"/>
                <a:ea typeface="Calibri" panose="020F0502020204030204" pitchFamily="34" charset="0"/>
                <a:cs typeface="Times New Roman" panose="02020603050405020304" pitchFamily="18" charset="0"/>
              </a:rPr>
              <a:t>Los planes de gestión del riesgo y estrategias de respuesta departamentales, distritales y municipales, deberán considerar las acciones específicas para garantizar el logro de los objetivos de la gestión del riesgo de desastres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n-US" sz="1800" b="1" dirty="0">
                <a:effectLst/>
                <a:latin typeface="Arial Narrow" panose="020B0606020202030204" pitchFamily="34" charset="0"/>
                <a:ea typeface="Times New Roman" panose="02020603050405020304" pitchFamily="18" charset="0"/>
                <a:cs typeface="Times New Roman" panose="02020603050405020304" pitchFamily="18" charset="0"/>
              </a:rPr>
              <a:t>Ley 1575 de 2012</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s-CO" sz="18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Ley General de Bomberos de Colombia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b="1" dirty="0">
                <a:effectLst/>
                <a:latin typeface="Arial Narrow" panose="020B0606020202030204" pitchFamily="34" charset="0"/>
                <a:ea typeface="Calibri" panose="020F0502020204030204" pitchFamily="34" charset="0"/>
                <a:cs typeface="Times New Roman" panose="02020603050405020304" pitchFamily="18" charset="0"/>
              </a:rPr>
              <a:t>Art 2.</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 </a:t>
            </a:r>
            <a:r>
              <a:rPr lang="es-CO" sz="1800" i="1" dirty="0">
                <a:effectLst/>
                <a:latin typeface="Arial Narrow" panose="020B0606020202030204" pitchFamily="34" charset="0"/>
                <a:ea typeface="Calibri" panose="020F0502020204030204" pitchFamily="34" charset="0"/>
                <a:cs typeface="Times New Roman" panose="02020603050405020304" pitchFamily="18" charset="0"/>
              </a:rPr>
              <a:t>La gestión integral del riesgo contra incendio, y otros, estarán a cargo de las instituciones Bomberiles y para todos sus efectos, constituyen un servicio público esencial a cargo del Estado.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s-ES" sz="1800" b="1" dirty="0" err="1">
                <a:effectLst/>
                <a:latin typeface="Arial Narrow" panose="020B0606020202030204" pitchFamily="34" charset="0"/>
                <a:ea typeface="Times New Roman" panose="02020603050405020304" pitchFamily="18" charset="0"/>
                <a:cs typeface="Times New Roman" panose="02020603050405020304" pitchFamily="18" charset="0"/>
              </a:rPr>
              <a:t>Conpes</a:t>
            </a:r>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 3947 de 2018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s-ES" sz="18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El Ministerio lidero </a:t>
            </a:r>
            <a:r>
              <a:rPr lang="es-MX" sz="1800" dirty="0">
                <a:effectLst/>
                <a:latin typeface="Arial Narrow" panose="020B0606020202030204" pitchFamily="34" charset="0"/>
                <a:ea typeface="Calibri" panose="020F0502020204030204" pitchFamily="34" charset="0"/>
                <a:cs typeface="Times New Roman" panose="02020603050405020304" pitchFamily="18" charset="0"/>
              </a:rPr>
              <a:t>la formulación del CONPES 3947 Fenómeno “El Niño” 2018-2019, buscando aunar esfuerzos mediante la acción coordinada y articulada de los sectores del territorio enmarcados en los siguientes objetivos: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Arial Narrow" panose="020B0606020202030204" pitchFamily="34" charset="0"/>
              <a:buChar char="-"/>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La identificación de las condiciones de riesgo para orientar la toma de decisiones y la comunicación oportuna,</a:t>
            </a:r>
            <a:endParaRPr lang="es-CO" sz="18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buFont typeface="Arial Narrow" panose="020B0606020202030204" pitchFamily="34" charset="0"/>
              <a:buChar char="-"/>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La reducción de la vulnerabilidad sectorial y territorial, </a:t>
            </a:r>
            <a:endParaRPr lang="es-CO" sz="18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buFont typeface="Arial Narrow" panose="020B0606020202030204" pitchFamily="34" charset="0"/>
              <a:buChar char="-"/>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Los mecanismos de seguimiento a la respuesta y </a:t>
            </a:r>
            <a:endParaRPr lang="es-CO" sz="18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buFont typeface="Arial Narrow" panose="020B0606020202030204" pitchFamily="34" charset="0"/>
              <a:buChar char="-"/>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La evaluación de la actuación y de las afectaciones e impactos. </a:t>
            </a:r>
            <a:endParaRPr lang="es-CO" sz="18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s-MX" sz="1800" b="1" dirty="0">
                <a:effectLst/>
                <a:latin typeface="Arial Narrow" panose="020B0606020202030204" pitchFamily="34" charset="0"/>
                <a:ea typeface="Times New Roman" panose="02020603050405020304" pitchFamily="18" charset="0"/>
                <a:cs typeface="Times New Roman" panose="02020603050405020304" pitchFamily="18" charset="0"/>
              </a:rPr>
              <a:t>Resolución 373 de 2020</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s-MX" sz="1800" b="1"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La presente resolución tiene por objeto crear y conformar la Comisión Técnica Nacional Asesora para Incendios Forestales, como una instancia del Comité Nacional para el Manejo de Desastres, así como definir el marco de actuación, sus funciones e integrantes, las disposiciones inherentes a la temática de incendios forestales y demás temas relacionados, en el marco de la Política Nacional de Gestión del Riesgo de Desastres.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9132C4E2-AFC5-4327-8205-5D22EDA1BA04}" type="slidenum">
              <a:rPr lang="es-CO" smtClean="0"/>
              <a:t>4</a:t>
            </a:fld>
            <a:endParaRPr lang="es-CO" dirty="0"/>
          </a:p>
        </p:txBody>
      </p:sp>
    </p:spTree>
    <p:extLst>
      <p:ext uri="{BB962C8B-B14F-4D97-AF65-F5344CB8AC3E}">
        <p14:creationId xmlns:p14="http://schemas.microsoft.com/office/powerpoint/2010/main" val="120480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685800" y="1143000"/>
            <a:ext cx="5486400" cy="3086100"/>
          </a:xfrm>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124EC65B-76A1-4853-9F1F-9272ED545B5B}" type="slidenum">
              <a:rPr lang="es-CO" smtClean="0"/>
              <a:pPr/>
              <a:t>5</a:t>
            </a:fld>
            <a:endParaRPr lang="es-CO"/>
          </a:p>
        </p:txBody>
      </p:sp>
    </p:spTree>
    <p:extLst>
      <p:ext uri="{BB962C8B-B14F-4D97-AF65-F5344CB8AC3E}">
        <p14:creationId xmlns:p14="http://schemas.microsoft.com/office/powerpoint/2010/main" val="32895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12 baldes </a:t>
            </a:r>
            <a:r>
              <a:rPr lang="es-ES_tradnl" dirty="0" err="1"/>
              <a:t>colapsibles</a:t>
            </a:r>
            <a:r>
              <a:rPr lang="es-ES_tradnl" dirty="0"/>
              <a:t> (4 con</a:t>
            </a:r>
            <a:r>
              <a:rPr lang="es-ES_tradnl" baseline="0" dirty="0"/>
              <a:t> capacidad de 5.000 </a:t>
            </a:r>
            <a:r>
              <a:rPr lang="es-ES_tradnl" baseline="0" dirty="0" err="1"/>
              <a:t>lts</a:t>
            </a:r>
            <a:r>
              <a:rPr lang="es-ES_tradnl" baseline="0" dirty="0"/>
              <a:t> de agua, piscinas de igual capacidad)</a:t>
            </a:r>
            <a:endParaRPr lang="es-ES_tradnl" dirty="0"/>
          </a:p>
        </p:txBody>
      </p:sp>
      <p:sp>
        <p:nvSpPr>
          <p:cNvPr id="4" name="Marcador de número de diapositiva 3"/>
          <p:cNvSpPr>
            <a:spLocks noGrp="1"/>
          </p:cNvSpPr>
          <p:nvPr>
            <p:ph type="sldNum" sz="quarter" idx="10"/>
          </p:nvPr>
        </p:nvSpPr>
        <p:spPr/>
        <p:txBody>
          <a:bodyPr/>
          <a:lstStyle/>
          <a:p>
            <a:fld id="{87F9DE64-F6BC-954D-B719-DE5BE1B9F841}" type="slidenum">
              <a:rPr lang="es-ES_tradnl" smtClean="0"/>
              <a:t>9</a:t>
            </a:fld>
            <a:endParaRPr lang="es-ES_tradnl"/>
          </a:p>
        </p:txBody>
      </p:sp>
    </p:spTree>
    <p:extLst>
      <p:ext uri="{BB962C8B-B14F-4D97-AF65-F5344CB8AC3E}">
        <p14:creationId xmlns:p14="http://schemas.microsoft.com/office/powerpoint/2010/main" val="2085584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MX" sz="1800" dirty="0">
                <a:effectLst/>
                <a:latin typeface="Arial Narrow" panose="020B0606020202030204" pitchFamily="34" charset="0"/>
                <a:ea typeface="Calibri" panose="020F0502020204030204" pitchFamily="34" charset="0"/>
                <a:cs typeface="Times New Roman" panose="02020603050405020304" pitchFamily="18" charset="0"/>
              </a:rPr>
              <a:t>El 23 de junio del 2020 se expidió la Resolución 373 de 2020</a:t>
            </a:r>
            <a:r>
              <a:rPr lang="es-MX" sz="1800" b="1" dirty="0">
                <a:effectLst/>
                <a:latin typeface="Arial Narrow" panose="020B0606020202030204" pitchFamily="34" charset="0"/>
                <a:ea typeface="Calibri" panose="020F0502020204030204" pitchFamily="34" charset="0"/>
                <a:cs typeface="Times New Roman" panose="02020603050405020304" pitchFamily="18" charset="0"/>
              </a:rPr>
              <a:t> </a:t>
            </a:r>
            <a:r>
              <a:rPr lang="es-CO" sz="1800" dirty="0">
                <a:effectLst/>
                <a:latin typeface="Arial Narrow" panose="020B0606020202030204" pitchFamily="34" charset="0"/>
                <a:ea typeface="Calibri" panose="020F0502020204030204" pitchFamily="34" charset="0"/>
                <a:cs typeface="Times New Roman" panose="02020603050405020304" pitchFamily="18" charset="0"/>
              </a:rPr>
              <a:t>Por medio de la cual se crea y conforma la Comisión Técnica Nacional Asesora para Incendios Forestales, como una instancia asesora del Comité Nacional para el Manejo de Desastres, y de apoyo a los Comités Nacionales para el Conocimiento y para la Reducción del Riesgo.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La Comisión estará integrada por los siguientes miembros, quienes contarán con voz y voto: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La Comisión será presidida por el director de la Unidad Nacional para la Gestión del Riesgo de Desastres o quien este designe.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La Comisión contará con una Secretaría Técnica que será ejercida por el Ministerio de Ambiente y Desarrollo Sostenible.</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1. El Ministro de Salud y de la Protección Social, o su delegado.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 2. El Ministro de Ambiente y Desarrollo Sostenible,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3. El Ministro de Agricultura y Desarrollo Rural,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4. El Director de la Unidad Nacional para la Gestión del Riesgo de Desastres,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5. El Director de la Dirección Nacional de Bomberos de Colombia,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6. El Comandante del Ejército Nacional de Colombia, o su delegado.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 7. El Comandante de la Armada Nacional de Colombia,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8. El Comandante de la Fuerza Aérea Colombiana,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9. El Director de la Policía Nacional de Colombia,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10. El Director de la Defensa Civil Colombiana,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11. El Presidente de la Cruz Roja Colombiana, o su delegado.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 12. El Director de la Unidad Administrativa Especial Parques Nacionales Naturales de Colombia,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13. El Director Ejecutivo de la Asociación de Corporaciones Autónomas Regionales y de Desarrollo Sostenible,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14. El Director del Instituto de Hidrología, Meteorología y Estudios Ambientales, IDEAM, o su delegado.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15. Tres (3) representantes de los institutos de investigaciones ambientales.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1800" dirty="0">
                <a:effectLst/>
                <a:latin typeface="Arial Narrow" panose="020B0606020202030204" pitchFamily="34" charset="0"/>
                <a:ea typeface="Calibri" panose="020F0502020204030204" pitchFamily="34" charset="0"/>
                <a:cs typeface="Times New Roman" panose="02020603050405020304" pitchFamily="18" charset="0"/>
              </a:rPr>
              <a:t>16. El Director Ejecutivo de la Federación Nacional de Departamentos, o su delegado.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r>
              <a:rPr lang="es-CO" sz="1800" dirty="0">
                <a:effectLst/>
                <a:latin typeface="Arial Narrow" panose="020B0606020202030204" pitchFamily="34" charset="0"/>
                <a:ea typeface="Calibri" panose="020F0502020204030204" pitchFamily="34" charset="0"/>
                <a:cs typeface="Times New Roman" panose="02020603050405020304" pitchFamily="18" charset="0"/>
              </a:rPr>
              <a:t> 17. El Director Ejecutivo de la Federación Colombiana de Municipios, o su delegado</a:t>
            </a:r>
            <a:endParaRPr lang="es-CO" dirty="0"/>
          </a:p>
        </p:txBody>
      </p:sp>
      <p:sp>
        <p:nvSpPr>
          <p:cNvPr id="4" name="Marcador de número de diapositiva 3"/>
          <p:cNvSpPr>
            <a:spLocks noGrp="1"/>
          </p:cNvSpPr>
          <p:nvPr>
            <p:ph type="sldNum" sz="quarter" idx="5"/>
          </p:nvPr>
        </p:nvSpPr>
        <p:spPr/>
        <p:txBody>
          <a:bodyPr/>
          <a:lstStyle/>
          <a:p>
            <a:fld id="{9132C4E2-AFC5-4327-8205-5D22EDA1BA04}" type="slidenum">
              <a:rPr lang="es-CO" smtClean="0"/>
              <a:t>10</a:t>
            </a:fld>
            <a:endParaRPr lang="es-CO" dirty="0"/>
          </a:p>
        </p:txBody>
      </p:sp>
    </p:spTree>
    <p:extLst>
      <p:ext uri="{BB962C8B-B14F-4D97-AF65-F5344CB8AC3E}">
        <p14:creationId xmlns:p14="http://schemas.microsoft.com/office/powerpoint/2010/main" val="278189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a:p>
            <a:endParaRPr lang="es-CO" dirty="0"/>
          </a:p>
        </p:txBody>
      </p:sp>
      <p:sp>
        <p:nvSpPr>
          <p:cNvPr id="4" name="Marcador de número de diapositiva 3"/>
          <p:cNvSpPr>
            <a:spLocks noGrp="1"/>
          </p:cNvSpPr>
          <p:nvPr>
            <p:ph type="sldNum" sz="quarter" idx="5"/>
          </p:nvPr>
        </p:nvSpPr>
        <p:spPr/>
        <p:txBody>
          <a:bodyPr/>
          <a:lstStyle/>
          <a:p>
            <a:fld id="{9132C4E2-AFC5-4327-8205-5D22EDA1BA04}" type="slidenum">
              <a:rPr lang="es-CO" smtClean="0"/>
              <a:t>11</a:t>
            </a:fld>
            <a:endParaRPr lang="es-CO" dirty="0"/>
          </a:p>
        </p:txBody>
      </p:sp>
    </p:spTree>
    <p:extLst>
      <p:ext uri="{BB962C8B-B14F-4D97-AF65-F5344CB8AC3E}">
        <p14:creationId xmlns:p14="http://schemas.microsoft.com/office/powerpoint/2010/main" val="31319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9132C4E2-AFC5-4327-8205-5D22EDA1BA04}" type="slidenum">
              <a:rPr lang="es-CO" smtClean="0"/>
              <a:t>16</a:t>
            </a:fld>
            <a:endParaRPr lang="es-CO" dirty="0"/>
          </a:p>
        </p:txBody>
      </p:sp>
    </p:spTree>
    <p:extLst>
      <p:ext uri="{BB962C8B-B14F-4D97-AF65-F5344CB8AC3E}">
        <p14:creationId xmlns:p14="http://schemas.microsoft.com/office/powerpoint/2010/main" val="134948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5E0F1F-A42E-479C-A46C-0B52A6F3634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C5CEAB4E-E297-4C0A-9678-684F61CF7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9FDE77CD-4928-42DF-A506-3AF3A9A367A0}"/>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5" name="Marcador de pie de página 4">
            <a:extLst>
              <a:ext uri="{FF2B5EF4-FFF2-40B4-BE49-F238E27FC236}">
                <a16:creationId xmlns:a16="http://schemas.microsoft.com/office/drawing/2014/main" id="{15D2C968-5EE7-4777-A3DE-CC457C0EB42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940F9C0-5A89-438D-8BA4-2DA73189CCA7}"/>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577142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2ACEC7-F7B4-4E40-9535-6A1935A8D24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4307599-902D-44D9-81C4-29A5E10D9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1955648-3EA3-4930-886C-ADE5BB481463}"/>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5" name="Marcador de pie de página 4">
            <a:extLst>
              <a:ext uri="{FF2B5EF4-FFF2-40B4-BE49-F238E27FC236}">
                <a16:creationId xmlns:a16="http://schemas.microsoft.com/office/drawing/2014/main" id="{C295C7F3-3C29-4DC5-9BC0-BC3E9FD59F9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CB835B5-5A66-4BB8-99FC-8C0A4C3DDA99}"/>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1386033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86C8C5-340F-4A73-97C5-9A130E7B15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7D48144-0439-463A-97A2-906E836F217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1098FCE-F1BB-42EE-962A-F48F1F216572}"/>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5" name="Marcador de pie de página 4">
            <a:extLst>
              <a:ext uri="{FF2B5EF4-FFF2-40B4-BE49-F238E27FC236}">
                <a16:creationId xmlns:a16="http://schemas.microsoft.com/office/drawing/2014/main" id="{34CDD952-BEDF-4C7A-AB6D-6BE96D2ABDD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ACAC7A2-1F7C-4C11-9804-06DA0ACB5CA0}"/>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66307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023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261D77-5AA4-43DA-AAF9-A8A5446B292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47D3165-6C5F-488D-91A1-77122BCD33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0EC5EE4-33D9-4D0A-BBE5-B8CE0E2B9E23}"/>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5" name="Marcador de pie de página 4">
            <a:extLst>
              <a:ext uri="{FF2B5EF4-FFF2-40B4-BE49-F238E27FC236}">
                <a16:creationId xmlns:a16="http://schemas.microsoft.com/office/drawing/2014/main" id="{C94BB6B4-F2C2-4F11-813A-B6AAC5573A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578C057-DF06-4DA4-B441-67A5F5F8461B}"/>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101924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6A0B7-2A6C-4275-AA1A-71B7C2E1890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05F510D-7371-4B69-9BCA-1CF3F44AC4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48B2A2-D7D3-49C9-B1DF-ED718FE68D3C}"/>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5" name="Marcador de pie de página 4">
            <a:extLst>
              <a:ext uri="{FF2B5EF4-FFF2-40B4-BE49-F238E27FC236}">
                <a16:creationId xmlns:a16="http://schemas.microsoft.com/office/drawing/2014/main" id="{40FCD507-13C5-4D8E-AD40-BB4CAE406F5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6DEBFDE-A280-4DA5-B48F-CBE49CE8ECD3}"/>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188347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40842F-48E7-42E4-9530-0DDB00A3720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39B905B-7753-4857-8C21-65D29AECBE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D4AD7F1-2141-4AF8-882E-29D8CAE47E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D6A38A3A-A0FE-462E-9997-287EFF1C5878}"/>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6" name="Marcador de pie de página 5">
            <a:extLst>
              <a:ext uri="{FF2B5EF4-FFF2-40B4-BE49-F238E27FC236}">
                <a16:creationId xmlns:a16="http://schemas.microsoft.com/office/drawing/2014/main" id="{C85275C7-E423-4643-83F5-076F177D231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E56F7CB-421F-4CBA-9601-91EBFCCB4344}"/>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2766377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EC3CC-DD53-4CEC-AE06-1EA08CC5CDA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4A4C288-2A52-4255-9B4F-08DDB796AB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8DB7090-38DC-452C-B226-3BFDEEC2E19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55DEA379-0CDD-483F-AFF4-35A80683C1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1A242EC-BFF5-4652-B204-DC34839C00C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D09DB5E-953E-49C7-B1A8-3BC672E23325}"/>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8" name="Marcador de pie de página 7">
            <a:extLst>
              <a:ext uri="{FF2B5EF4-FFF2-40B4-BE49-F238E27FC236}">
                <a16:creationId xmlns:a16="http://schemas.microsoft.com/office/drawing/2014/main" id="{D0AA1A6C-7EA6-4F16-8A21-7A2CD848EBAE}"/>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C1D8E0F6-D7E3-42F0-AEF1-0F9AF7A24919}"/>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2034188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0FF892-7759-4D2D-9B03-9B3ED11E53A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3659B238-9CD0-4D37-9D1C-101624ADA682}"/>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4" name="Marcador de pie de página 3">
            <a:extLst>
              <a:ext uri="{FF2B5EF4-FFF2-40B4-BE49-F238E27FC236}">
                <a16:creationId xmlns:a16="http://schemas.microsoft.com/office/drawing/2014/main" id="{FEC65C42-99E2-4717-85FF-6A37042769A4}"/>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F17B074D-2D2C-48AF-89B7-0996637D4779}"/>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3685188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438ACF8-9C46-49B2-8356-005F15C4CA50}"/>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3" name="Marcador de pie de página 2">
            <a:extLst>
              <a:ext uri="{FF2B5EF4-FFF2-40B4-BE49-F238E27FC236}">
                <a16:creationId xmlns:a16="http://schemas.microsoft.com/office/drawing/2014/main" id="{7D370021-760B-4A3B-8103-F59D6B3D08DD}"/>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30E7BD28-662D-466E-8B77-ADEE8C247484}"/>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263417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E757E1-663C-40A1-AFC8-8403D19B03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B3FCFFB-2CE4-403B-AB93-B0A706819D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627B9A55-5B24-48C2-84F4-3BB61B759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7DD46-A855-4334-A50B-468261E15E9E}"/>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6" name="Marcador de pie de página 5">
            <a:extLst>
              <a:ext uri="{FF2B5EF4-FFF2-40B4-BE49-F238E27FC236}">
                <a16:creationId xmlns:a16="http://schemas.microsoft.com/office/drawing/2014/main" id="{A181E4DA-C3BF-4EA0-97DE-2036250F06C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1BF7B29-9AFC-4A43-A402-4960BF2F1698}"/>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1880756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AFFAFC-9888-4730-9DD9-E97395D28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8F9D6E4A-D587-4B23-9081-C50554EFB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F415E671-742C-41D7-8A64-E353C356E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2DDCDD4-F0E5-4C9E-B8FB-F0C180F0A43D}"/>
              </a:ext>
            </a:extLst>
          </p:cNvPr>
          <p:cNvSpPr>
            <a:spLocks noGrp="1"/>
          </p:cNvSpPr>
          <p:nvPr>
            <p:ph type="dt" sz="half" idx="10"/>
          </p:nvPr>
        </p:nvSpPr>
        <p:spPr/>
        <p:txBody>
          <a:bodyPr/>
          <a:lstStyle/>
          <a:p>
            <a:fld id="{6016FB9D-87F4-4964-91DD-B0E2DDC4D5AA}" type="datetimeFigureOut">
              <a:rPr lang="es-CO" smtClean="0"/>
              <a:t>18/09/2020</a:t>
            </a:fld>
            <a:endParaRPr lang="es-CO"/>
          </a:p>
        </p:txBody>
      </p:sp>
      <p:sp>
        <p:nvSpPr>
          <p:cNvPr id="6" name="Marcador de pie de página 5">
            <a:extLst>
              <a:ext uri="{FF2B5EF4-FFF2-40B4-BE49-F238E27FC236}">
                <a16:creationId xmlns:a16="http://schemas.microsoft.com/office/drawing/2014/main" id="{10B892BC-6826-45ED-8456-6E47DEBC5A5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CAF8FF1-0DC2-4CAD-B085-E4DD7BEF8360}"/>
              </a:ext>
            </a:extLst>
          </p:cNvPr>
          <p:cNvSpPr>
            <a:spLocks noGrp="1"/>
          </p:cNvSpPr>
          <p:nvPr>
            <p:ph type="sldNum" sz="quarter" idx="12"/>
          </p:nvPr>
        </p:nvSpPr>
        <p:spPr/>
        <p:txBody>
          <a:bodyPr/>
          <a:lstStyle/>
          <a:p>
            <a:fld id="{00C45B67-8A33-4ADD-8081-50780299A34B}" type="slidenum">
              <a:rPr lang="es-CO" smtClean="0"/>
              <a:t>‹Nº›</a:t>
            </a:fld>
            <a:endParaRPr lang="es-CO"/>
          </a:p>
        </p:txBody>
      </p:sp>
    </p:spTree>
    <p:extLst>
      <p:ext uri="{BB962C8B-B14F-4D97-AF65-F5344CB8AC3E}">
        <p14:creationId xmlns:p14="http://schemas.microsoft.com/office/powerpoint/2010/main" val="2370748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B433098-A712-47F4-85C7-0A8D4653A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DEE70A5-D806-4CA8-BAA9-8D9A086784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D75B61C-625A-419E-AD06-E431E3833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16FB9D-87F4-4964-91DD-B0E2DDC4D5AA}" type="datetimeFigureOut">
              <a:rPr lang="es-CO" smtClean="0"/>
              <a:t>18/09/2020</a:t>
            </a:fld>
            <a:endParaRPr lang="es-CO"/>
          </a:p>
        </p:txBody>
      </p:sp>
      <p:sp>
        <p:nvSpPr>
          <p:cNvPr id="5" name="Marcador de pie de página 4">
            <a:extLst>
              <a:ext uri="{FF2B5EF4-FFF2-40B4-BE49-F238E27FC236}">
                <a16:creationId xmlns:a16="http://schemas.microsoft.com/office/drawing/2014/main" id="{8A186199-9275-41A5-ACD3-68E9944508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21411873-3681-4357-9F74-4BF59351D5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45B67-8A33-4ADD-8081-50780299A34B}" type="slidenum">
              <a:rPr lang="es-CO" smtClean="0"/>
              <a:t>‹Nº›</a:t>
            </a:fld>
            <a:endParaRPr lang="es-CO"/>
          </a:p>
        </p:txBody>
      </p:sp>
    </p:spTree>
    <p:extLst>
      <p:ext uri="{BB962C8B-B14F-4D97-AF65-F5344CB8AC3E}">
        <p14:creationId xmlns:p14="http://schemas.microsoft.com/office/powerpoint/2010/main" val="188562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19.png"/><Relationship Id="rId18" Type="http://schemas.openxmlformats.org/officeDocument/2006/relationships/image" Target="../media/image24.jpeg"/><Relationship Id="rId26" Type="http://schemas.openxmlformats.org/officeDocument/2006/relationships/image" Target="../media/image32.jpeg"/><Relationship Id="rId3" Type="http://schemas.openxmlformats.org/officeDocument/2006/relationships/image" Target="../media/image15.png"/><Relationship Id="rId21" Type="http://schemas.openxmlformats.org/officeDocument/2006/relationships/image" Target="../media/image27.png"/><Relationship Id="rId7" Type="http://schemas.openxmlformats.org/officeDocument/2006/relationships/diagramLayout" Target="../diagrams/layout2.xml"/><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jpeg"/><Relationship Id="rId2" Type="http://schemas.openxmlformats.org/officeDocument/2006/relationships/notesSlide" Target="../notesSlides/notesSlide7.xml"/><Relationship Id="rId16" Type="http://schemas.openxmlformats.org/officeDocument/2006/relationships/image" Target="../media/image22.jpeg"/><Relationship Id="rId20" Type="http://schemas.openxmlformats.org/officeDocument/2006/relationships/image" Target="../media/image26.jpeg"/><Relationship Id="rId29"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6.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jpeg"/><Relationship Id="rId10" Type="http://schemas.microsoft.com/office/2007/relationships/diagramDrawing" Target="../diagrams/drawing2.xml"/><Relationship Id="rId19" Type="http://schemas.openxmlformats.org/officeDocument/2006/relationships/image" Target="../media/image25.jpeg"/><Relationship Id="rId4" Type="http://schemas.openxmlformats.org/officeDocument/2006/relationships/image" Target="cid:image002.png@01D4ADB7.13A507F0" TargetMode="External"/><Relationship Id="rId9" Type="http://schemas.openxmlformats.org/officeDocument/2006/relationships/diagramColors" Target="../diagrams/colors2.xml"/><Relationship Id="rId14" Type="http://schemas.openxmlformats.org/officeDocument/2006/relationships/image" Target="../media/image20.gif"/><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4.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11" Type="http://schemas.openxmlformats.org/officeDocument/2006/relationships/image" Target="../media/image43.png"/><Relationship Id="rId5" Type="http://schemas.openxmlformats.org/officeDocument/2006/relationships/diagramColors" Target="../diagrams/colors4.xml"/><Relationship Id="rId10" Type="http://schemas.openxmlformats.org/officeDocument/2006/relationships/image" Target="../media/image42.jpeg"/><Relationship Id="rId4" Type="http://schemas.openxmlformats.org/officeDocument/2006/relationships/diagramQuickStyle" Target="../diagrams/quickStyle4.xml"/><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emf"/><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9.emf"/><Relationship Id="rId17"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diagramColors" Target="../diagrams/colors5.xml"/><Relationship Id="rId11" Type="http://schemas.openxmlformats.org/officeDocument/2006/relationships/image" Target="../media/image48.emf"/><Relationship Id="rId5" Type="http://schemas.openxmlformats.org/officeDocument/2006/relationships/diagramQuickStyle" Target="../diagrams/quickStyle5.xml"/><Relationship Id="rId15" Type="http://schemas.openxmlformats.org/officeDocument/2006/relationships/image" Target="cid:image002.png@01D4ADB7.13A507F0" TargetMode="External"/><Relationship Id="rId10" Type="http://schemas.openxmlformats.org/officeDocument/2006/relationships/image" Target="../media/image47.emf"/><Relationship Id="rId4" Type="http://schemas.openxmlformats.org/officeDocument/2006/relationships/diagramLayout" Target="../diagrams/layout5.xml"/><Relationship Id="rId9" Type="http://schemas.openxmlformats.org/officeDocument/2006/relationships/image" Target="../media/image46.emf"/><Relationship Id="rId1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www.ideam.gov.co/documents/13257/14369/PROTOCOLO+INCENDIOS+4Oct.pdf"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hyperlink" Target="http://www.pronosticosyalertas.gov.co/web/tiempo-y-clima/prediccion-climatica" TargetMode="External"/><Relationship Id="rId1" Type="http://schemas.openxmlformats.org/officeDocument/2006/relationships/slideLayout" Target="../slideLayouts/slideLayout12.xml"/><Relationship Id="rId4" Type="http://schemas.openxmlformats.org/officeDocument/2006/relationships/image" Target="../media/image58.tiff"/></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71920" y="-52125"/>
            <a:ext cx="12192000" cy="6910125"/>
          </a:xfrm>
          <a:prstGeom prst="rect">
            <a:avLst/>
          </a:prstGeom>
          <a:solidFill>
            <a:srgbClr val="F42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F42F63"/>
              </a:solidFill>
              <a:latin typeface="Century Gothic" panose="020B0502020202020204" pitchFamily="34" charset="0"/>
            </a:endParaRPr>
          </a:p>
        </p:txBody>
      </p:sp>
      <p:sp>
        <p:nvSpPr>
          <p:cNvPr id="5" name="CuadroTexto 4"/>
          <p:cNvSpPr txBox="1"/>
          <p:nvPr/>
        </p:nvSpPr>
        <p:spPr>
          <a:xfrm>
            <a:off x="1885071" y="956603"/>
            <a:ext cx="9487163" cy="2073260"/>
          </a:xfrm>
          <a:prstGeom prst="rect">
            <a:avLst/>
          </a:prstGeom>
          <a:noFill/>
        </p:spPr>
        <p:txBody>
          <a:bodyPr wrap="square" rtlCol="0">
            <a:spAutoFit/>
          </a:bodyPr>
          <a:lstStyle/>
          <a:p>
            <a:pPr>
              <a:lnSpc>
                <a:spcPts val="5300"/>
              </a:lnSpc>
            </a:pPr>
            <a:r>
              <a:rPr lang="es-MX" sz="4000" b="1" dirty="0">
                <a:solidFill>
                  <a:prstClr val="white"/>
                </a:solidFill>
                <a:latin typeface="Century Gothic" panose="020B0502020202020204" pitchFamily="34" charset="0"/>
                <a:cs typeface="Arial" panose="020B0604020202020204" pitchFamily="34" charset="0"/>
              </a:rPr>
              <a:t>G</a:t>
            </a:r>
            <a:r>
              <a:rPr lang="es-CO" sz="4000" b="1" dirty="0">
                <a:solidFill>
                  <a:prstClr val="white"/>
                </a:solidFill>
                <a:latin typeface="Century Gothic" panose="020B0502020202020204" pitchFamily="34" charset="0"/>
                <a:cs typeface="Arial" panose="020B0604020202020204" pitchFamily="34" charset="0"/>
              </a:rPr>
              <a:t>ESTIÓN EN LA PREVENCIÓN DE INCENDIOS FORESTALES  EN COLOMBIA </a:t>
            </a:r>
            <a:endParaRPr lang="es-CO" sz="4000" b="1" dirty="0">
              <a:latin typeface="Century Gothic" panose="020B0502020202020204" pitchFamily="34" charset="0"/>
            </a:endParaRPr>
          </a:p>
        </p:txBody>
      </p:sp>
      <p:pic>
        <p:nvPicPr>
          <p:cNvPr id="3" name="Imagen 2">
            <a:extLst>
              <a:ext uri="{FF2B5EF4-FFF2-40B4-BE49-F238E27FC236}">
                <a16:creationId xmlns:a16="http://schemas.microsoft.com/office/drawing/2014/main" id="{5C998602-6CE8-499D-9F2E-F5ED08567777}"/>
              </a:ext>
            </a:extLst>
          </p:cNvPr>
          <p:cNvPicPr>
            <a:picLocks noChangeAspect="1"/>
          </p:cNvPicPr>
          <p:nvPr/>
        </p:nvPicPr>
        <p:blipFill>
          <a:blip r:embed="rId3"/>
          <a:stretch>
            <a:fillRect/>
          </a:stretch>
        </p:blipFill>
        <p:spPr>
          <a:xfrm>
            <a:off x="7951767" y="4204794"/>
            <a:ext cx="5291787" cy="896190"/>
          </a:xfrm>
          <a:prstGeom prst="rect">
            <a:avLst/>
          </a:prstGeom>
        </p:spPr>
      </p:pic>
      <p:sp>
        <p:nvSpPr>
          <p:cNvPr id="8" name="CuadroTexto 7">
            <a:extLst>
              <a:ext uri="{FF2B5EF4-FFF2-40B4-BE49-F238E27FC236}">
                <a16:creationId xmlns:a16="http://schemas.microsoft.com/office/drawing/2014/main" id="{1E5088E1-5E8F-4057-AF60-6C4B97F7BA6E}"/>
              </a:ext>
            </a:extLst>
          </p:cNvPr>
          <p:cNvSpPr txBox="1"/>
          <p:nvPr/>
        </p:nvSpPr>
        <p:spPr>
          <a:xfrm>
            <a:off x="3021495" y="5901397"/>
            <a:ext cx="5910469" cy="461665"/>
          </a:xfrm>
          <a:prstGeom prst="rect">
            <a:avLst/>
          </a:prstGeom>
          <a:noFill/>
        </p:spPr>
        <p:txBody>
          <a:bodyPr wrap="square" rtlCol="0">
            <a:spAutoFit/>
          </a:bodyPr>
          <a:lstStyle/>
          <a:p>
            <a:r>
              <a:rPr lang="es-CO" sz="2400" dirty="0">
                <a:solidFill>
                  <a:schemeClr val="bg1"/>
                </a:solidFill>
              </a:rPr>
              <a:t>SEPTIEMBRE  18 DE 2020 </a:t>
            </a:r>
          </a:p>
        </p:txBody>
      </p:sp>
    </p:spTree>
    <p:extLst>
      <p:ext uri="{BB962C8B-B14F-4D97-AF65-F5344CB8AC3E}">
        <p14:creationId xmlns:p14="http://schemas.microsoft.com/office/powerpoint/2010/main" val="3355606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id:image002.png@01D4ADB7.13A507F0">
            <a:extLst>
              <a:ext uri="{FF2B5EF4-FFF2-40B4-BE49-F238E27FC236}">
                <a16:creationId xmlns:a16="http://schemas.microsoft.com/office/drawing/2014/main" id="{2691BB7C-8E4C-45A4-801A-452E8EB47271}"/>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235682" y="98919"/>
            <a:ext cx="1906464" cy="322663"/>
          </a:xfrm>
          <a:prstGeom prst="rect">
            <a:avLst/>
          </a:prstGeom>
          <a:noFill/>
          <a:ln>
            <a:noFill/>
          </a:ln>
        </p:spPr>
      </p:pic>
      <p:sp>
        <p:nvSpPr>
          <p:cNvPr id="26" name="CuadroTexto 25">
            <a:extLst>
              <a:ext uri="{FF2B5EF4-FFF2-40B4-BE49-F238E27FC236}">
                <a16:creationId xmlns:a16="http://schemas.microsoft.com/office/drawing/2014/main" id="{853B1D60-A556-41A5-A53C-0D1171ADA0FE}"/>
              </a:ext>
            </a:extLst>
          </p:cNvPr>
          <p:cNvSpPr txBox="1"/>
          <p:nvPr/>
        </p:nvSpPr>
        <p:spPr>
          <a:xfrm>
            <a:off x="-67111" y="251133"/>
            <a:ext cx="10699197" cy="461665"/>
          </a:xfrm>
          <a:prstGeom prst="rect">
            <a:avLst/>
          </a:prstGeom>
          <a:noFill/>
        </p:spPr>
        <p:txBody>
          <a:bodyPr wrap="square">
            <a:spAutoFit/>
          </a:bodyPr>
          <a:lstStyle/>
          <a:p>
            <a:r>
              <a:rPr lang="es-MX" sz="2400" b="1" dirty="0">
                <a:solidFill>
                  <a:schemeClr val="accent5"/>
                </a:solidFill>
                <a:latin typeface="Century Gothic" panose="020B0502020202020204" pitchFamily="34" charset="0"/>
                <a:cs typeface="Times New Roman" panose="02020603050405020304" pitchFamily="18" charset="0"/>
              </a:rPr>
              <a:t>COMISIÓN TÉCNICA NACIONAL ASESORA PARA INCENDIOS FORESTALES </a:t>
            </a:r>
            <a:endParaRPr lang="es-CO" sz="2400" b="1" dirty="0">
              <a:solidFill>
                <a:schemeClr val="accent5"/>
              </a:solidFill>
              <a:latin typeface="Century Gothic" panose="020B050202020202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0E3205FF-0D5A-4087-8075-1123AB092237}"/>
              </a:ext>
            </a:extLst>
          </p:cNvPr>
          <p:cNvPicPr>
            <a:picLocks noChangeAspect="1"/>
          </p:cNvPicPr>
          <p:nvPr/>
        </p:nvPicPr>
        <p:blipFill>
          <a:blip r:embed="rId5"/>
          <a:stretch>
            <a:fillRect/>
          </a:stretch>
        </p:blipFill>
        <p:spPr>
          <a:xfrm>
            <a:off x="476597" y="1252579"/>
            <a:ext cx="3462488" cy="5196807"/>
          </a:xfrm>
          <a:prstGeom prst="rect">
            <a:avLst/>
          </a:prstGeom>
        </p:spPr>
      </p:pic>
      <p:sp>
        <p:nvSpPr>
          <p:cNvPr id="7" name="Flecha: a la derecha 6">
            <a:extLst>
              <a:ext uri="{FF2B5EF4-FFF2-40B4-BE49-F238E27FC236}">
                <a16:creationId xmlns:a16="http://schemas.microsoft.com/office/drawing/2014/main" id="{47841D5F-CB2C-416C-9DD1-291EC9339113}"/>
              </a:ext>
            </a:extLst>
          </p:cNvPr>
          <p:cNvSpPr/>
          <p:nvPr/>
        </p:nvSpPr>
        <p:spPr>
          <a:xfrm>
            <a:off x="4003593" y="3459763"/>
            <a:ext cx="629611" cy="461665"/>
          </a:xfrm>
          <a:prstGeom prst="rightArrow">
            <a:avLst/>
          </a:prstGeom>
          <a:effectLst>
            <a:outerShdw blurRad="50800" dist="38100" dir="16200000"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dirty="0"/>
          </a:p>
        </p:txBody>
      </p:sp>
      <p:graphicFrame>
        <p:nvGraphicFramePr>
          <p:cNvPr id="2" name="Diagrama 1">
            <a:extLst>
              <a:ext uri="{FF2B5EF4-FFF2-40B4-BE49-F238E27FC236}">
                <a16:creationId xmlns:a16="http://schemas.microsoft.com/office/drawing/2014/main" id="{ECF538ED-0655-4F0F-9E97-B7CA87752499}"/>
              </a:ext>
            </a:extLst>
          </p:cNvPr>
          <p:cNvGraphicFramePr/>
          <p:nvPr/>
        </p:nvGraphicFramePr>
        <p:xfrm>
          <a:off x="5099050" y="-274958"/>
          <a:ext cx="7017752" cy="48548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3" name="Rectángulo 32">
            <a:extLst>
              <a:ext uri="{FF2B5EF4-FFF2-40B4-BE49-F238E27FC236}">
                <a16:creationId xmlns:a16="http://schemas.microsoft.com/office/drawing/2014/main" id="{AFFC70AA-DF78-437A-A7D7-F4A263D69CED}"/>
              </a:ext>
            </a:extLst>
          </p:cNvPr>
          <p:cNvSpPr/>
          <p:nvPr/>
        </p:nvSpPr>
        <p:spPr>
          <a:xfrm>
            <a:off x="5121486" y="5973881"/>
            <a:ext cx="1531280"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rPr>
              <a:t>INSTITUTOS DE INVESTIGACIÓN </a:t>
            </a:r>
            <a:endParaRPr lang="es-CO" sz="1500" dirty="0">
              <a:solidFill>
                <a:schemeClr val="tx1"/>
              </a:solidFill>
            </a:endParaRPr>
          </a:p>
        </p:txBody>
      </p:sp>
      <p:sp>
        <p:nvSpPr>
          <p:cNvPr id="37" name="Rectángulo 36">
            <a:extLst>
              <a:ext uri="{FF2B5EF4-FFF2-40B4-BE49-F238E27FC236}">
                <a16:creationId xmlns:a16="http://schemas.microsoft.com/office/drawing/2014/main" id="{35DDE27B-5890-4E0A-A5DA-09D9285434D5}"/>
              </a:ext>
            </a:extLst>
          </p:cNvPr>
          <p:cNvSpPr/>
          <p:nvPr/>
        </p:nvSpPr>
        <p:spPr>
          <a:xfrm>
            <a:off x="10585522" y="5966801"/>
            <a:ext cx="1606478"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rPr>
              <a:t>FEDEDEPARTAMENTOS</a:t>
            </a:r>
            <a:r>
              <a:rPr lang="es-MX" sz="1400" dirty="0">
                <a:solidFill>
                  <a:schemeClr val="tx1"/>
                </a:solidFill>
              </a:rPr>
              <a:t> </a:t>
            </a:r>
            <a:endParaRPr lang="es-CO" sz="1400" dirty="0">
              <a:solidFill>
                <a:schemeClr val="tx1"/>
              </a:solidFill>
            </a:endParaRPr>
          </a:p>
        </p:txBody>
      </p:sp>
      <p:sp>
        <p:nvSpPr>
          <p:cNvPr id="39" name="CuadroTexto 38">
            <a:extLst>
              <a:ext uri="{FF2B5EF4-FFF2-40B4-BE49-F238E27FC236}">
                <a16:creationId xmlns:a16="http://schemas.microsoft.com/office/drawing/2014/main" id="{1AF0791C-F226-49B7-97A1-44AA14F3A932}"/>
              </a:ext>
            </a:extLst>
          </p:cNvPr>
          <p:cNvSpPr txBox="1"/>
          <p:nvPr/>
        </p:nvSpPr>
        <p:spPr>
          <a:xfrm>
            <a:off x="5940327" y="894347"/>
            <a:ext cx="1424877" cy="369332"/>
          </a:xfrm>
          <a:prstGeom prst="rect">
            <a:avLst/>
          </a:prstGeom>
          <a:noFill/>
        </p:spPr>
        <p:txBody>
          <a:bodyPr wrap="square" rtlCol="0">
            <a:spAutoFit/>
          </a:bodyPr>
          <a:lstStyle/>
          <a:p>
            <a:r>
              <a:rPr lang="es-MX" dirty="0"/>
              <a:t>PRESIDENCIA </a:t>
            </a:r>
            <a:endParaRPr lang="es-CO" dirty="0"/>
          </a:p>
        </p:txBody>
      </p:sp>
      <p:sp>
        <p:nvSpPr>
          <p:cNvPr id="41" name="CuadroTexto 40">
            <a:extLst>
              <a:ext uri="{FF2B5EF4-FFF2-40B4-BE49-F238E27FC236}">
                <a16:creationId xmlns:a16="http://schemas.microsoft.com/office/drawing/2014/main" id="{1BDEB64D-B0D9-475C-BB96-371DD4DA9269}"/>
              </a:ext>
            </a:extLst>
          </p:cNvPr>
          <p:cNvSpPr txBox="1"/>
          <p:nvPr/>
        </p:nvSpPr>
        <p:spPr>
          <a:xfrm>
            <a:off x="5227888" y="1829286"/>
            <a:ext cx="1424877" cy="646331"/>
          </a:xfrm>
          <a:prstGeom prst="rect">
            <a:avLst/>
          </a:prstGeom>
          <a:noFill/>
        </p:spPr>
        <p:txBody>
          <a:bodyPr wrap="square" rtlCol="0">
            <a:spAutoFit/>
          </a:bodyPr>
          <a:lstStyle/>
          <a:p>
            <a:pPr algn="ctr"/>
            <a:r>
              <a:rPr lang="es-MX" dirty="0"/>
              <a:t>SECRETARIA TÉCNICA  </a:t>
            </a:r>
            <a:endParaRPr lang="es-CO" dirty="0"/>
          </a:p>
        </p:txBody>
      </p:sp>
      <p:sp>
        <p:nvSpPr>
          <p:cNvPr id="42" name="CuadroTexto 41">
            <a:extLst>
              <a:ext uri="{FF2B5EF4-FFF2-40B4-BE49-F238E27FC236}">
                <a16:creationId xmlns:a16="http://schemas.microsoft.com/office/drawing/2014/main" id="{18EEC4E6-58D0-45C0-8129-BF1FC4D98A58}"/>
              </a:ext>
            </a:extLst>
          </p:cNvPr>
          <p:cNvSpPr txBox="1"/>
          <p:nvPr/>
        </p:nvSpPr>
        <p:spPr>
          <a:xfrm rot="16200000">
            <a:off x="2855689" y="4395196"/>
            <a:ext cx="4058107" cy="369332"/>
          </a:xfrm>
          <a:prstGeom prst="rect">
            <a:avLst/>
          </a:prstGeom>
          <a:noFill/>
        </p:spPr>
        <p:txBody>
          <a:bodyPr wrap="square" rtlCol="0">
            <a:spAutoFit/>
          </a:bodyPr>
          <a:lstStyle/>
          <a:p>
            <a:pPr algn="ctr"/>
            <a:r>
              <a:rPr lang="es-MX" dirty="0"/>
              <a:t>INTEGRANTES </a:t>
            </a:r>
            <a:endParaRPr lang="es-CO" dirty="0"/>
          </a:p>
        </p:txBody>
      </p:sp>
      <p:cxnSp>
        <p:nvCxnSpPr>
          <p:cNvPr id="8" name="Conector recto 7">
            <a:extLst>
              <a:ext uri="{FF2B5EF4-FFF2-40B4-BE49-F238E27FC236}">
                <a16:creationId xmlns:a16="http://schemas.microsoft.com/office/drawing/2014/main" id="{56228072-E85B-49FE-8799-F7B11577DE5C}"/>
              </a:ext>
            </a:extLst>
          </p:cNvPr>
          <p:cNvCxnSpPr/>
          <p:nvPr/>
        </p:nvCxnSpPr>
        <p:spPr>
          <a:xfrm>
            <a:off x="5836596" y="3599234"/>
            <a:ext cx="0" cy="2367567"/>
          </a:xfrm>
          <a:prstGeom prst="line">
            <a:avLst/>
          </a:prstGeom>
        </p:spPr>
        <p:style>
          <a:lnRef idx="1">
            <a:schemeClr val="accent2"/>
          </a:lnRef>
          <a:fillRef idx="0">
            <a:schemeClr val="accent2"/>
          </a:fillRef>
          <a:effectRef idx="0">
            <a:schemeClr val="accent2"/>
          </a:effectRef>
          <a:fontRef idx="minor">
            <a:schemeClr val="tx1"/>
          </a:fontRef>
        </p:style>
      </p:cxnSp>
      <p:sp>
        <p:nvSpPr>
          <p:cNvPr id="9" name="Rectángulo 8">
            <a:extLst>
              <a:ext uri="{FF2B5EF4-FFF2-40B4-BE49-F238E27FC236}">
                <a16:creationId xmlns:a16="http://schemas.microsoft.com/office/drawing/2014/main" id="{18CAC8D3-18DD-49D8-ACB8-3D0F1354C9D7}"/>
              </a:ext>
            </a:extLst>
          </p:cNvPr>
          <p:cNvSpPr/>
          <p:nvPr/>
        </p:nvSpPr>
        <p:spPr>
          <a:xfrm>
            <a:off x="5114551" y="3958918"/>
            <a:ext cx="1531280"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rPr>
              <a:t>ARMADA NACIONAL</a:t>
            </a:r>
            <a:endParaRPr lang="es-CO" sz="1500" dirty="0">
              <a:solidFill>
                <a:schemeClr val="tx1"/>
              </a:solidFill>
            </a:endParaRPr>
          </a:p>
        </p:txBody>
      </p:sp>
      <p:sp>
        <p:nvSpPr>
          <p:cNvPr id="10" name="Rectángulo 9">
            <a:extLst>
              <a:ext uri="{FF2B5EF4-FFF2-40B4-BE49-F238E27FC236}">
                <a16:creationId xmlns:a16="http://schemas.microsoft.com/office/drawing/2014/main" id="{BE5B7D4C-1F9A-40EC-9D21-3CB3546820ED}"/>
              </a:ext>
            </a:extLst>
          </p:cNvPr>
          <p:cNvSpPr/>
          <p:nvPr/>
        </p:nvSpPr>
        <p:spPr>
          <a:xfrm>
            <a:off x="5114551" y="5055557"/>
            <a:ext cx="1531280"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rPr>
              <a:t>CRUZ ROJA </a:t>
            </a:r>
            <a:endParaRPr lang="es-CO" sz="1500" dirty="0">
              <a:solidFill>
                <a:schemeClr val="tx1"/>
              </a:solidFill>
            </a:endParaRPr>
          </a:p>
        </p:txBody>
      </p:sp>
      <p:cxnSp>
        <p:nvCxnSpPr>
          <p:cNvPr id="28" name="Conector recto 27">
            <a:extLst>
              <a:ext uri="{FF2B5EF4-FFF2-40B4-BE49-F238E27FC236}">
                <a16:creationId xmlns:a16="http://schemas.microsoft.com/office/drawing/2014/main" id="{A32E04C0-3021-49C4-828B-E94283C7605F}"/>
              </a:ext>
            </a:extLst>
          </p:cNvPr>
          <p:cNvCxnSpPr>
            <a:cxnSpLocks/>
          </p:cNvCxnSpPr>
          <p:nvPr/>
        </p:nvCxnSpPr>
        <p:spPr>
          <a:xfrm>
            <a:off x="7681609" y="3626356"/>
            <a:ext cx="0" cy="2007434"/>
          </a:xfrm>
          <a:prstGeom prst="line">
            <a:avLst/>
          </a:prstGeom>
        </p:spPr>
        <p:style>
          <a:lnRef idx="1">
            <a:schemeClr val="accent2"/>
          </a:lnRef>
          <a:fillRef idx="0">
            <a:schemeClr val="accent2"/>
          </a:fillRef>
          <a:effectRef idx="0">
            <a:schemeClr val="accent2"/>
          </a:effectRef>
          <a:fontRef idx="minor">
            <a:schemeClr val="tx1"/>
          </a:fontRef>
        </p:style>
      </p:cxnSp>
      <p:sp>
        <p:nvSpPr>
          <p:cNvPr id="12" name="Rectángulo 11">
            <a:extLst>
              <a:ext uri="{FF2B5EF4-FFF2-40B4-BE49-F238E27FC236}">
                <a16:creationId xmlns:a16="http://schemas.microsoft.com/office/drawing/2014/main" id="{C21238F5-2EF7-43B4-BDC8-D13F1C9928F9}"/>
              </a:ext>
            </a:extLst>
          </p:cNvPr>
          <p:cNvSpPr/>
          <p:nvPr/>
        </p:nvSpPr>
        <p:spPr>
          <a:xfrm>
            <a:off x="6928210" y="3921428"/>
            <a:ext cx="1531280"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rPr>
              <a:t>FUERZA AEREA</a:t>
            </a:r>
            <a:endParaRPr lang="es-CO" sz="1500" dirty="0">
              <a:solidFill>
                <a:schemeClr val="tx1"/>
              </a:solidFill>
            </a:endParaRPr>
          </a:p>
        </p:txBody>
      </p:sp>
      <p:sp>
        <p:nvSpPr>
          <p:cNvPr id="15" name="Rectángulo 14">
            <a:extLst>
              <a:ext uri="{FF2B5EF4-FFF2-40B4-BE49-F238E27FC236}">
                <a16:creationId xmlns:a16="http://schemas.microsoft.com/office/drawing/2014/main" id="{DCCF5CAD-D623-4196-8C4F-62DF7EC9C8C5}"/>
              </a:ext>
            </a:extLst>
          </p:cNvPr>
          <p:cNvSpPr/>
          <p:nvPr/>
        </p:nvSpPr>
        <p:spPr>
          <a:xfrm>
            <a:off x="6928210" y="5025622"/>
            <a:ext cx="1531280"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rPr>
              <a:t>PNN</a:t>
            </a:r>
            <a:endParaRPr lang="es-CO" sz="1500" dirty="0">
              <a:solidFill>
                <a:schemeClr val="tx1"/>
              </a:solidFill>
            </a:endParaRPr>
          </a:p>
        </p:txBody>
      </p:sp>
      <p:cxnSp>
        <p:nvCxnSpPr>
          <p:cNvPr id="34" name="Conector recto 33">
            <a:extLst>
              <a:ext uri="{FF2B5EF4-FFF2-40B4-BE49-F238E27FC236}">
                <a16:creationId xmlns:a16="http://schemas.microsoft.com/office/drawing/2014/main" id="{59F2DCBE-F513-4D26-93B0-5A672811DC64}"/>
              </a:ext>
            </a:extLst>
          </p:cNvPr>
          <p:cNvCxnSpPr/>
          <p:nvPr/>
        </p:nvCxnSpPr>
        <p:spPr>
          <a:xfrm>
            <a:off x="9510408" y="3626356"/>
            <a:ext cx="0" cy="2367567"/>
          </a:xfrm>
          <a:prstGeom prst="line">
            <a:avLst/>
          </a:prstGeom>
        </p:spPr>
        <p:style>
          <a:lnRef idx="1">
            <a:schemeClr val="accent2"/>
          </a:lnRef>
          <a:fillRef idx="0">
            <a:schemeClr val="accent2"/>
          </a:fillRef>
          <a:effectRef idx="0">
            <a:schemeClr val="accent2"/>
          </a:effectRef>
          <a:fontRef idx="minor">
            <a:schemeClr val="tx1"/>
          </a:fontRef>
        </p:style>
      </p:cxnSp>
      <p:sp>
        <p:nvSpPr>
          <p:cNvPr id="16" name="Rectángulo 15">
            <a:extLst>
              <a:ext uri="{FF2B5EF4-FFF2-40B4-BE49-F238E27FC236}">
                <a16:creationId xmlns:a16="http://schemas.microsoft.com/office/drawing/2014/main" id="{40493503-0E45-4123-A0BA-C32135FF9198}"/>
              </a:ext>
            </a:extLst>
          </p:cNvPr>
          <p:cNvSpPr/>
          <p:nvPr/>
        </p:nvSpPr>
        <p:spPr>
          <a:xfrm>
            <a:off x="8741869" y="3908708"/>
            <a:ext cx="1531280"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rPr>
              <a:t>POLICIA NACIONAL </a:t>
            </a:r>
            <a:endParaRPr lang="es-CO" sz="1500" dirty="0">
              <a:solidFill>
                <a:schemeClr val="tx1"/>
              </a:solidFill>
            </a:endParaRPr>
          </a:p>
        </p:txBody>
      </p:sp>
      <p:sp>
        <p:nvSpPr>
          <p:cNvPr id="18" name="Rectángulo 17">
            <a:extLst>
              <a:ext uri="{FF2B5EF4-FFF2-40B4-BE49-F238E27FC236}">
                <a16:creationId xmlns:a16="http://schemas.microsoft.com/office/drawing/2014/main" id="{5521CD9C-07AA-471E-BAEA-5B362B0A2DE0}"/>
              </a:ext>
            </a:extLst>
          </p:cNvPr>
          <p:cNvSpPr/>
          <p:nvPr/>
        </p:nvSpPr>
        <p:spPr>
          <a:xfrm>
            <a:off x="8769538" y="5004688"/>
            <a:ext cx="1531280"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rPr>
              <a:t>ASOCARS</a:t>
            </a:r>
            <a:endParaRPr lang="es-CO" sz="1500" dirty="0">
              <a:solidFill>
                <a:schemeClr val="tx1"/>
              </a:solidFill>
            </a:endParaRPr>
          </a:p>
        </p:txBody>
      </p:sp>
      <p:sp>
        <p:nvSpPr>
          <p:cNvPr id="20" name="Rectángulo 19">
            <a:extLst>
              <a:ext uri="{FF2B5EF4-FFF2-40B4-BE49-F238E27FC236}">
                <a16:creationId xmlns:a16="http://schemas.microsoft.com/office/drawing/2014/main" id="{CD57AE0A-4AA7-4CDD-B1A7-56E65ECB6A9B}"/>
              </a:ext>
            </a:extLst>
          </p:cNvPr>
          <p:cNvSpPr/>
          <p:nvPr/>
        </p:nvSpPr>
        <p:spPr>
          <a:xfrm>
            <a:off x="8769538" y="5973197"/>
            <a:ext cx="1531280"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FEDEMUNICIPIOS </a:t>
            </a:r>
            <a:endParaRPr lang="es-CO" sz="1400" dirty="0">
              <a:solidFill>
                <a:schemeClr val="tx1"/>
              </a:solidFill>
            </a:endParaRPr>
          </a:p>
        </p:txBody>
      </p:sp>
      <p:cxnSp>
        <p:nvCxnSpPr>
          <p:cNvPr id="43" name="Conector recto 42">
            <a:extLst>
              <a:ext uri="{FF2B5EF4-FFF2-40B4-BE49-F238E27FC236}">
                <a16:creationId xmlns:a16="http://schemas.microsoft.com/office/drawing/2014/main" id="{F9BE1EEE-03C0-4040-9880-C1266E8A4C13}"/>
              </a:ext>
            </a:extLst>
          </p:cNvPr>
          <p:cNvCxnSpPr/>
          <p:nvPr/>
        </p:nvCxnSpPr>
        <p:spPr>
          <a:xfrm>
            <a:off x="11335966" y="3626356"/>
            <a:ext cx="0" cy="2367567"/>
          </a:xfrm>
          <a:prstGeom prst="line">
            <a:avLst/>
          </a:prstGeom>
        </p:spPr>
        <p:style>
          <a:lnRef idx="1">
            <a:schemeClr val="accent2"/>
          </a:lnRef>
          <a:fillRef idx="0">
            <a:schemeClr val="accent2"/>
          </a:fillRef>
          <a:effectRef idx="0">
            <a:schemeClr val="accent2"/>
          </a:effectRef>
          <a:fontRef idx="minor">
            <a:schemeClr val="tx1"/>
          </a:fontRef>
        </p:style>
      </p:cxnSp>
      <p:sp>
        <p:nvSpPr>
          <p:cNvPr id="22" name="Rectángulo 21">
            <a:extLst>
              <a:ext uri="{FF2B5EF4-FFF2-40B4-BE49-F238E27FC236}">
                <a16:creationId xmlns:a16="http://schemas.microsoft.com/office/drawing/2014/main" id="{5B49D291-2BF4-4869-B955-8E7278DAEACF}"/>
              </a:ext>
            </a:extLst>
          </p:cNvPr>
          <p:cNvSpPr/>
          <p:nvPr/>
        </p:nvSpPr>
        <p:spPr>
          <a:xfrm>
            <a:off x="10566215" y="3889963"/>
            <a:ext cx="1531280"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rPr>
              <a:t>DEFENSA CIVIL </a:t>
            </a:r>
            <a:endParaRPr lang="es-CO" sz="1500" dirty="0">
              <a:solidFill>
                <a:schemeClr val="tx1"/>
              </a:solidFill>
            </a:endParaRPr>
          </a:p>
        </p:txBody>
      </p:sp>
      <p:sp>
        <p:nvSpPr>
          <p:cNvPr id="23" name="Rectángulo 22">
            <a:extLst>
              <a:ext uri="{FF2B5EF4-FFF2-40B4-BE49-F238E27FC236}">
                <a16:creationId xmlns:a16="http://schemas.microsoft.com/office/drawing/2014/main" id="{2C717983-B973-46A4-B723-702109C37FEF}"/>
              </a:ext>
            </a:extLst>
          </p:cNvPr>
          <p:cNvSpPr/>
          <p:nvPr/>
        </p:nvSpPr>
        <p:spPr>
          <a:xfrm>
            <a:off x="10610866" y="4983571"/>
            <a:ext cx="1531280" cy="721365"/>
          </a:xfrm>
          <a:prstGeom prst="rect">
            <a:avLst/>
          </a:prstGeom>
          <a:solidFill>
            <a:schemeClr val="bg1"/>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rPr>
              <a:t>IDEAM</a:t>
            </a:r>
            <a:endParaRPr lang="es-CO" sz="1500" dirty="0">
              <a:solidFill>
                <a:schemeClr val="tx1"/>
              </a:solidFill>
            </a:endParaRPr>
          </a:p>
        </p:txBody>
      </p:sp>
      <p:sp>
        <p:nvSpPr>
          <p:cNvPr id="25" name="CuadroTexto 24">
            <a:extLst>
              <a:ext uri="{FF2B5EF4-FFF2-40B4-BE49-F238E27FC236}">
                <a16:creationId xmlns:a16="http://schemas.microsoft.com/office/drawing/2014/main" id="{6D410EDA-1242-4905-A00C-3ADBE696F83E}"/>
              </a:ext>
            </a:extLst>
          </p:cNvPr>
          <p:cNvSpPr txBox="1"/>
          <p:nvPr/>
        </p:nvSpPr>
        <p:spPr>
          <a:xfrm>
            <a:off x="587765" y="810581"/>
            <a:ext cx="3287949" cy="369332"/>
          </a:xfrm>
          <a:prstGeom prst="rect">
            <a:avLst/>
          </a:prstGeom>
          <a:noFill/>
        </p:spPr>
        <p:txBody>
          <a:bodyPr wrap="square" rtlCol="0">
            <a:spAutoFit/>
          </a:bodyPr>
          <a:lstStyle/>
          <a:p>
            <a:pPr algn="ctr"/>
            <a:r>
              <a:rPr lang="es-MX" b="1" dirty="0"/>
              <a:t>Resolución 373 de 2020</a:t>
            </a:r>
            <a:endParaRPr lang="es-CO" b="1" dirty="0"/>
          </a:p>
        </p:txBody>
      </p:sp>
      <p:pic>
        <p:nvPicPr>
          <p:cNvPr id="46" name="Picture 4" descr="Resultado de imagen de SINCHI">
            <a:extLst>
              <a:ext uri="{FF2B5EF4-FFF2-40B4-BE49-F238E27FC236}">
                <a16:creationId xmlns:a16="http://schemas.microsoft.com/office/drawing/2014/main" id="{5997893D-47A0-4748-AEB9-687A87816E2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7810" y="6071257"/>
            <a:ext cx="524196" cy="52524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Resultado de imagen de PNN">
            <a:extLst>
              <a:ext uri="{FF2B5EF4-FFF2-40B4-BE49-F238E27FC236}">
                <a16:creationId xmlns:a16="http://schemas.microsoft.com/office/drawing/2014/main" id="{1FA18FD8-FF3F-443B-9738-521EA06CEE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04505" y="5198240"/>
            <a:ext cx="417975" cy="501499"/>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30936CB9-DEB0-4027-BDDD-13F7F285F608}"/>
              </a:ext>
            </a:extLst>
          </p:cNvPr>
          <p:cNvPicPr>
            <a:picLocks noChangeAspect="1"/>
          </p:cNvPicPr>
          <p:nvPr/>
        </p:nvPicPr>
        <p:blipFill>
          <a:blip r:embed="rId13"/>
          <a:stretch>
            <a:fillRect/>
          </a:stretch>
        </p:blipFill>
        <p:spPr>
          <a:xfrm>
            <a:off x="11705759" y="5198240"/>
            <a:ext cx="355308" cy="366562"/>
          </a:xfrm>
          <a:prstGeom prst="rect">
            <a:avLst/>
          </a:prstGeom>
        </p:spPr>
      </p:pic>
      <p:pic>
        <p:nvPicPr>
          <p:cNvPr id="52" name="Picture 2" descr="ASOCARS | Sistema de Información de Gestión del Riesgo">
            <a:extLst>
              <a:ext uri="{FF2B5EF4-FFF2-40B4-BE49-F238E27FC236}">
                <a16:creationId xmlns:a16="http://schemas.microsoft.com/office/drawing/2014/main" id="{B01CA659-6B16-4E51-9085-0C7CA3A623B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94794" y="5327447"/>
            <a:ext cx="306343" cy="306343"/>
          </a:xfrm>
          <a:prstGeom prst="rect">
            <a:avLst/>
          </a:prstGeom>
          <a:noFill/>
          <a:extLst>
            <a:ext uri="{909E8E84-426E-40DD-AFC4-6F175D3DCCD1}">
              <a14:hiddenFill xmlns:a14="http://schemas.microsoft.com/office/drawing/2010/main">
                <a:solidFill>
                  <a:srgbClr val="FFFFFF"/>
                </a:solidFill>
              </a14:hiddenFill>
            </a:ext>
          </a:extLst>
        </p:spPr>
      </p:pic>
      <p:pic>
        <p:nvPicPr>
          <p:cNvPr id="54" name="Imagen 53" descr="cid:image002.png@01D4ADB7.13A507F0">
            <a:extLst>
              <a:ext uri="{FF2B5EF4-FFF2-40B4-BE49-F238E27FC236}">
                <a16:creationId xmlns:a16="http://schemas.microsoft.com/office/drawing/2014/main" id="{11AF5764-3678-483A-A3EE-704627DC7A96}"/>
              </a:ext>
            </a:extLst>
          </p:cNvPr>
          <p:cNvPicPr/>
          <p:nvPr/>
        </p:nvPicPr>
        <p:blipFill>
          <a:blip r:embed="rId15" r:link="rId4" cstate="print">
            <a:extLst>
              <a:ext uri="{28A0092B-C50C-407E-A947-70E740481C1C}">
                <a14:useLocalDpi xmlns:a14="http://schemas.microsoft.com/office/drawing/2010/main" val="0"/>
              </a:ext>
            </a:extLst>
          </a:blip>
          <a:srcRect/>
          <a:stretch>
            <a:fillRect/>
          </a:stretch>
        </p:blipFill>
        <p:spPr bwMode="auto">
          <a:xfrm>
            <a:off x="7190308" y="2274644"/>
            <a:ext cx="950573" cy="187163"/>
          </a:xfrm>
          <a:prstGeom prst="rect">
            <a:avLst/>
          </a:prstGeom>
          <a:noFill/>
          <a:ln>
            <a:noFill/>
          </a:ln>
        </p:spPr>
      </p:pic>
      <p:pic>
        <p:nvPicPr>
          <p:cNvPr id="56" name="Picture 8" descr="Defensa Civil Colombiana - Home | Facebook">
            <a:extLst>
              <a:ext uri="{FF2B5EF4-FFF2-40B4-BE49-F238E27FC236}">
                <a16:creationId xmlns:a16="http://schemas.microsoft.com/office/drawing/2014/main" id="{77EAB9AA-98EE-4B06-8EFB-1817DC83238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791467" y="4319600"/>
            <a:ext cx="260131" cy="2601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DireccionBomberosCol (@DNBomberosCol) | Twitter">
            <a:extLst>
              <a:ext uri="{FF2B5EF4-FFF2-40B4-BE49-F238E27FC236}">
                <a16:creationId xmlns:a16="http://schemas.microsoft.com/office/drawing/2014/main" id="{14DA1426-86E0-4F58-9A7E-331755DA852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51165">
            <a:off x="9820952" y="3193256"/>
            <a:ext cx="372184" cy="37218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nstituto Humboldt">
            <a:extLst>
              <a:ext uri="{FF2B5EF4-FFF2-40B4-BE49-F238E27FC236}">
                <a16:creationId xmlns:a16="http://schemas.microsoft.com/office/drawing/2014/main" id="{3D8ABE40-5D83-43D6-9DDE-B2CA2EBBFA5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727296" y="6121091"/>
            <a:ext cx="389357" cy="42557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0" descr="Cruz Roja Colombiana - YouTube">
            <a:extLst>
              <a:ext uri="{FF2B5EF4-FFF2-40B4-BE49-F238E27FC236}">
                <a16:creationId xmlns:a16="http://schemas.microsoft.com/office/drawing/2014/main" id="{83CB8669-6B44-4771-9E76-40706917FF3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13556" y="5450355"/>
            <a:ext cx="260587" cy="26058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2" descr="UNGRD🇨🇴 (@UNGRD) | Twitter">
            <a:extLst>
              <a:ext uri="{FF2B5EF4-FFF2-40B4-BE49-F238E27FC236}">
                <a16:creationId xmlns:a16="http://schemas.microsoft.com/office/drawing/2014/main" id="{24CCC070-C815-44EE-9934-6B228CDA7F6F}"/>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713" t="19340" r="-713" b="38149"/>
          <a:stretch/>
        </p:blipFill>
        <p:spPr bwMode="auto">
          <a:xfrm>
            <a:off x="8741869" y="1144638"/>
            <a:ext cx="560040" cy="23808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09E999C-2F11-4A1E-808E-1767EED7D56E}"/>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402966" y="3341379"/>
            <a:ext cx="910590" cy="207645"/>
          </a:xfrm>
          <a:prstGeom prst="rect">
            <a:avLst/>
          </a:prstGeom>
          <a:noFill/>
          <a:ln>
            <a:noFill/>
          </a:ln>
        </p:spPr>
      </p:pic>
      <p:pic>
        <p:nvPicPr>
          <p:cNvPr id="6" name="Imagen 5">
            <a:extLst>
              <a:ext uri="{FF2B5EF4-FFF2-40B4-BE49-F238E27FC236}">
                <a16:creationId xmlns:a16="http://schemas.microsoft.com/office/drawing/2014/main" id="{37B30289-79D9-49D9-9088-05CF319AC6DA}"/>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325514" y="3368683"/>
            <a:ext cx="807085" cy="153035"/>
          </a:xfrm>
          <a:prstGeom prst="rect">
            <a:avLst/>
          </a:prstGeom>
          <a:noFill/>
          <a:ln>
            <a:noFill/>
          </a:ln>
        </p:spPr>
      </p:pic>
      <p:pic>
        <p:nvPicPr>
          <p:cNvPr id="11" name="Imagen 10">
            <a:extLst>
              <a:ext uri="{FF2B5EF4-FFF2-40B4-BE49-F238E27FC236}">
                <a16:creationId xmlns:a16="http://schemas.microsoft.com/office/drawing/2014/main" id="{8B95228C-3FB0-4227-A086-083B0F423FFD}"/>
              </a:ext>
            </a:extLst>
          </p:cNvPr>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763604" y="3239357"/>
            <a:ext cx="302289" cy="322663"/>
          </a:xfrm>
          <a:prstGeom prst="rect">
            <a:avLst/>
          </a:prstGeom>
          <a:noFill/>
          <a:ln>
            <a:noFill/>
          </a:ln>
        </p:spPr>
      </p:pic>
      <p:pic>
        <p:nvPicPr>
          <p:cNvPr id="1026" name="Picture 2" descr="Armada de la República de Colombia - Wikipedia, la enciclopedia libre">
            <a:extLst>
              <a:ext uri="{FF2B5EF4-FFF2-40B4-BE49-F238E27FC236}">
                <a16:creationId xmlns:a16="http://schemas.microsoft.com/office/drawing/2014/main" id="{5899DFA3-E6AD-4A51-9080-95B48075D63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292097" y="4240142"/>
            <a:ext cx="285909" cy="349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ituto de Investigaciones Ambientales del Pacífico John Von Neumann -  EcuRed">
            <a:extLst>
              <a:ext uri="{FF2B5EF4-FFF2-40B4-BE49-F238E27FC236}">
                <a16:creationId xmlns:a16="http://schemas.microsoft.com/office/drawing/2014/main" id="{78DDBFB6-1CBA-4A48-A2B2-873D49C3F8A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20883" r="21123"/>
          <a:stretch/>
        </p:blipFill>
        <p:spPr bwMode="auto">
          <a:xfrm>
            <a:off x="7504855" y="6105037"/>
            <a:ext cx="347666" cy="4376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VEMAR | Colombia 50% Mar">
            <a:extLst>
              <a:ext uri="{FF2B5EF4-FFF2-40B4-BE49-F238E27FC236}">
                <a16:creationId xmlns:a16="http://schemas.microsoft.com/office/drawing/2014/main" id="{6AF387E3-2CEC-49D5-AED9-D8C54D12092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852520" y="6071257"/>
            <a:ext cx="369333" cy="4183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rtal de la Federación Colombiana de Municipios">
            <a:extLst>
              <a:ext uri="{FF2B5EF4-FFF2-40B4-BE49-F238E27FC236}">
                <a16:creationId xmlns:a16="http://schemas.microsoft.com/office/drawing/2014/main" id="{BB551D86-3F9A-4DC9-BB06-023C18AFD2DB}"/>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14230" r="8754" b="13264"/>
          <a:stretch/>
        </p:blipFill>
        <p:spPr bwMode="auto">
          <a:xfrm>
            <a:off x="9800075" y="6451949"/>
            <a:ext cx="428730" cy="1569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s $17.000 millones que gastó Fededepartamentos en software que no sirve |  La FM">
            <a:extLst>
              <a:ext uri="{FF2B5EF4-FFF2-40B4-BE49-F238E27FC236}">
                <a16:creationId xmlns:a16="http://schemas.microsoft.com/office/drawing/2014/main" id="{31D6A0A4-4933-49F8-80CD-9D01CCB11C11}"/>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15373" r="14941"/>
          <a:stretch/>
        </p:blipFill>
        <p:spPr bwMode="auto">
          <a:xfrm>
            <a:off x="11923000" y="6419762"/>
            <a:ext cx="193802" cy="1891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AFA4E74-4E6C-48BE-9B2E-32FFADCD0218}"/>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963492" y="4319649"/>
            <a:ext cx="237250" cy="2279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scudo Fuerza Aérea Colombiana | Fuerza Aérea Colombiana">
            <a:extLst>
              <a:ext uri="{FF2B5EF4-FFF2-40B4-BE49-F238E27FC236}">
                <a16:creationId xmlns:a16="http://schemas.microsoft.com/office/drawing/2014/main" id="{48DFECF6-3669-48CF-8A36-3F396B07F2E4}"/>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165391" y="4349885"/>
            <a:ext cx="219647" cy="274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75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nisterio de Ambiente y Desarrollo Sostenible">
            <a:extLst>
              <a:ext uri="{FF2B5EF4-FFF2-40B4-BE49-F238E27FC236}">
                <a16:creationId xmlns:a16="http://schemas.microsoft.com/office/drawing/2014/main" id="{F2CC2942-27A8-4269-9830-9294271DCC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3354" y="182393"/>
            <a:ext cx="2351128" cy="46166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D22876ED-7808-4248-BC52-6159C5A3BB2F}"/>
              </a:ext>
            </a:extLst>
          </p:cNvPr>
          <p:cNvSpPr txBox="1"/>
          <p:nvPr/>
        </p:nvSpPr>
        <p:spPr>
          <a:xfrm>
            <a:off x="49854" y="36979"/>
            <a:ext cx="9347200" cy="830997"/>
          </a:xfrm>
          <a:prstGeom prst="rect">
            <a:avLst/>
          </a:prstGeom>
          <a:noFill/>
        </p:spPr>
        <p:txBody>
          <a:bodyPr wrap="square">
            <a:spAutoFit/>
          </a:bodyPr>
          <a:lstStyle/>
          <a:p>
            <a:r>
              <a:rPr lang="es-MX" sz="2400" b="1" dirty="0">
                <a:solidFill>
                  <a:schemeClr val="accent5"/>
                </a:solidFill>
                <a:latin typeface="Century Gothic" panose="020B0502020202020204" pitchFamily="34" charset="0"/>
                <a:cs typeface="Times New Roman" panose="02020603050405020304" pitchFamily="18" charset="0"/>
              </a:rPr>
              <a:t>FUNCIONES COMISIÓN TÉCNICA NACIONAL ASESORA PARA INCENDIOS FORESTALES </a:t>
            </a:r>
            <a:endParaRPr lang="es-CO" sz="2400" b="1" dirty="0">
              <a:solidFill>
                <a:schemeClr val="accent5"/>
              </a:solidFill>
              <a:latin typeface="Century Gothic" panose="020B0502020202020204" pitchFamily="34" charset="0"/>
              <a:cs typeface="Times New Roman" panose="02020603050405020304" pitchFamily="18" charset="0"/>
            </a:endParaRPr>
          </a:p>
        </p:txBody>
      </p:sp>
      <p:graphicFrame>
        <p:nvGraphicFramePr>
          <p:cNvPr id="7" name="Diagrama 6">
            <a:extLst>
              <a:ext uri="{FF2B5EF4-FFF2-40B4-BE49-F238E27FC236}">
                <a16:creationId xmlns:a16="http://schemas.microsoft.com/office/drawing/2014/main" id="{BDDD88B6-E0A5-4226-9BE6-AB62AFD7A93B}"/>
              </a:ext>
            </a:extLst>
          </p:cNvPr>
          <p:cNvGraphicFramePr/>
          <p:nvPr/>
        </p:nvGraphicFramePr>
        <p:xfrm>
          <a:off x="-3501631" y="836853"/>
          <a:ext cx="9597631" cy="5990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ángulo: esquinas redondeadas 11">
            <a:extLst>
              <a:ext uri="{FF2B5EF4-FFF2-40B4-BE49-F238E27FC236}">
                <a16:creationId xmlns:a16="http://schemas.microsoft.com/office/drawing/2014/main" id="{9D7BD680-3C4C-4124-A3CB-9AF4889E403A}"/>
              </a:ext>
            </a:extLst>
          </p:cNvPr>
          <p:cNvSpPr/>
          <p:nvPr/>
        </p:nvSpPr>
        <p:spPr>
          <a:xfrm>
            <a:off x="6858021" y="1369441"/>
            <a:ext cx="4926142" cy="1417950"/>
          </a:xfrm>
          <a:prstGeom prst="roundRect">
            <a:avLst/>
          </a:prstGeom>
          <a:ln>
            <a:solidFill>
              <a:schemeClr val="accent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MX" sz="1400" dirty="0"/>
          </a:p>
          <a:p>
            <a:endParaRPr lang="es-MX" sz="1400" dirty="0"/>
          </a:p>
          <a:p>
            <a:pPr algn="ctr"/>
            <a:r>
              <a:rPr lang="es-MX" sz="1400" dirty="0"/>
              <a:t>Unificar definiciones, criterios y procedimientos en materia de incendios forestales, conforme a la normatividad vigente </a:t>
            </a:r>
            <a:endParaRPr lang="es-CO" sz="1400" dirty="0"/>
          </a:p>
          <a:p>
            <a:endParaRPr lang="es-CO" sz="1400" dirty="0"/>
          </a:p>
        </p:txBody>
      </p:sp>
      <p:grpSp>
        <p:nvGrpSpPr>
          <p:cNvPr id="21" name="Grupo 20">
            <a:extLst>
              <a:ext uri="{FF2B5EF4-FFF2-40B4-BE49-F238E27FC236}">
                <a16:creationId xmlns:a16="http://schemas.microsoft.com/office/drawing/2014/main" id="{FF584723-61AA-4FE3-A3F6-228463BCFBB0}"/>
              </a:ext>
            </a:extLst>
          </p:cNvPr>
          <p:cNvGrpSpPr/>
          <p:nvPr/>
        </p:nvGrpSpPr>
        <p:grpSpPr>
          <a:xfrm>
            <a:off x="6858022" y="3020403"/>
            <a:ext cx="4926142" cy="1417950"/>
            <a:chOff x="3927149" y="602219"/>
            <a:chExt cx="3893515" cy="1417950"/>
          </a:xfrm>
        </p:grpSpPr>
        <p:sp>
          <p:nvSpPr>
            <p:cNvPr id="19" name="Rectángulo: esquinas redondeadas 18">
              <a:extLst>
                <a:ext uri="{FF2B5EF4-FFF2-40B4-BE49-F238E27FC236}">
                  <a16:creationId xmlns:a16="http://schemas.microsoft.com/office/drawing/2014/main" id="{3D1885B5-C0F8-45D4-A85F-D7D6E61D8768}"/>
                </a:ext>
              </a:extLst>
            </p:cNvPr>
            <p:cNvSpPr/>
            <p:nvPr/>
          </p:nvSpPr>
          <p:spPr>
            <a:xfrm>
              <a:off x="3927149" y="602219"/>
              <a:ext cx="3893515" cy="1417950"/>
            </a:xfrm>
            <a:prstGeom prst="round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ectángulo: esquinas redondeadas 4">
              <a:extLst>
                <a:ext uri="{FF2B5EF4-FFF2-40B4-BE49-F238E27FC236}">
                  <a16:creationId xmlns:a16="http://schemas.microsoft.com/office/drawing/2014/main" id="{2AB0BFCE-FCDC-4E95-8F99-4275983512BE}"/>
                </a:ext>
              </a:extLst>
            </p:cNvPr>
            <p:cNvSpPr txBox="1"/>
            <p:nvPr/>
          </p:nvSpPr>
          <p:spPr>
            <a:xfrm>
              <a:off x="3996368" y="671438"/>
              <a:ext cx="3755077" cy="12795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endParaRPr lang="es-CO" sz="5900" kern="1200" dirty="0"/>
            </a:p>
          </p:txBody>
        </p:sp>
      </p:grpSp>
      <p:grpSp>
        <p:nvGrpSpPr>
          <p:cNvPr id="28" name="Grupo 27">
            <a:extLst>
              <a:ext uri="{FF2B5EF4-FFF2-40B4-BE49-F238E27FC236}">
                <a16:creationId xmlns:a16="http://schemas.microsoft.com/office/drawing/2014/main" id="{DBCFCAFF-AC68-4988-9A62-F9B5701AEEE4}"/>
              </a:ext>
            </a:extLst>
          </p:cNvPr>
          <p:cNvGrpSpPr/>
          <p:nvPr/>
        </p:nvGrpSpPr>
        <p:grpSpPr>
          <a:xfrm>
            <a:off x="6858022" y="4650729"/>
            <a:ext cx="4926142" cy="1417950"/>
            <a:chOff x="3927149" y="602219"/>
            <a:chExt cx="3893515" cy="1417950"/>
          </a:xfrm>
        </p:grpSpPr>
        <p:sp>
          <p:nvSpPr>
            <p:cNvPr id="26" name="Rectángulo: esquinas redondeadas 25">
              <a:extLst>
                <a:ext uri="{FF2B5EF4-FFF2-40B4-BE49-F238E27FC236}">
                  <a16:creationId xmlns:a16="http://schemas.microsoft.com/office/drawing/2014/main" id="{B86E07AD-7D7D-4798-8CCD-C5AD18036859}"/>
                </a:ext>
              </a:extLst>
            </p:cNvPr>
            <p:cNvSpPr/>
            <p:nvPr/>
          </p:nvSpPr>
          <p:spPr>
            <a:xfrm>
              <a:off x="3927149" y="602219"/>
              <a:ext cx="3893515" cy="1417950"/>
            </a:xfrm>
            <a:prstGeom prst="round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Rectángulo: esquinas redondeadas 4">
              <a:extLst>
                <a:ext uri="{FF2B5EF4-FFF2-40B4-BE49-F238E27FC236}">
                  <a16:creationId xmlns:a16="http://schemas.microsoft.com/office/drawing/2014/main" id="{BBEDC98F-848F-4414-8F45-57BD3901DE32}"/>
                </a:ext>
              </a:extLst>
            </p:cNvPr>
            <p:cNvSpPr txBox="1"/>
            <p:nvPr/>
          </p:nvSpPr>
          <p:spPr>
            <a:xfrm>
              <a:off x="3996368" y="671438"/>
              <a:ext cx="3755077" cy="12795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endParaRPr lang="es-CO" sz="5900" kern="1200" dirty="0"/>
            </a:p>
          </p:txBody>
        </p:sp>
      </p:grpSp>
      <p:sp>
        <p:nvSpPr>
          <p:cNvPr id="44" name="CuadroTexto 43">
            <a:extLst>
              <a:ext uri="{FF2B5EF4-FFF2-40B4-BE49-F238E27FC236}">
                <a16:creationId xmlns:a16="http://schemas.microsoft.com/office/drawing/2014/main" id="{F9DD7C68-9270-41A5-A941-4F3357C25AB2}"/>
              </a:ext>
            </a:extLst>
          </p:cNvPr>
          <p:cNvSpPr txBox="1"/>
          <p:nvPr/>
        </p:nvSpPr>
        <p:spPr>
          <a:xfrm>
            <a:off x="6901810" y="3481589"/>
            <a:ext cx="4926141" cy="523220"/>
          </a:xfrm>
          <a:prstGeom prst="rect">
            <a:avLst/>
          </a:prstGeom>
          <a:noFill/>
        </p:spPr>
        <p:txBody>
          <a:bodyPr wrap="square">
            <a:spAutoFit/>
          </a:bodyPr>
          <a:lstStyle/>
          <a:p>
            <a:pPr algn="ctr"/>
            <a:r>
              <a:rPr lang="es-MX" sz="1400" dirty="0"/>
              <a:t>Definir e implementar un plan de trabajo anual, con mecanismo de seguimiento, evaluación y reporte</a:t>
            </a:r>
            <a:endParaRPr lang="es-CO" sz="1400" dirty="0"/>
          </a:p>
        </p:txBody>
      </p:sp>
      <p:sp>
        <p:nvSpPr>
          <p:cNvPr id="46" name="CuadroTexto 45">
            <a:extLst>
              <a:ext uri="{FF2B5EF4-FFF2-40B4-BE49-F238E27FC236}">
                <a16:creationId xmlns:a16="http://schemas.microsoft.com/office/drawing/2014/main" id="{ABB1368F-3CCC-4E62-A91C-45980996CE2A}"/>
              </a:ext>
            </a:extLst>
          </p:cNvPr>
          <p:cNvSpPr txBox="1"/>
          <p:nvPr/>
        </p:nvSpPr>
        <p:spPr>
          <a:xfrm>
            <a:off x="6901810" y="4987320"/>
            <a:ext cx="4838563" cy="738664"/>
          </a:xfrm>
          <a:prstGeom prst="rect">
            <a:avLst/>
          </a:prstGeom>
          <a:noFill/>
        </p:spPr>
        <p:txBody>
          <a:bodyPr wrap="square">
            <a:spAutoFit/>
          </a:bodyPr>
          <a:lstStyle/>
          <a:p>
            <a:pPr algn="ctr"/>
            <a:r>
              <a:rPr lang="es-MX" sz="1400" dirty="0"/>
              <a:t>Las demás funciones que le asigne el Comité Nacional para el Manejo de Desastres conforme al alcance de la Comisión, definido en el Artículo 3 de la presente Resolución</a:t>
            </a:r>
            <a:endParaRPr lang="es-CO" sz="1400" dirty="0"/>
          </a:p>
        </p:txBody>
      </p:sp>
      <p:sp>
        <p:nvSpPr>
          <p:cNvPr id="47" name="CuadroTexto 46">
            <a:extLst>
              <a:ext uri="{FF2B5EF4-FFF2-40B4-BE49-F238E27FC236}">
                <a16:creationId xmlns:a16="http://schemas.microsoft.com/office/drawing/2014/main" id="{2965789E-B38F-4786-A624-D1CB26D3F3C7}"/>
              </a:ext>
            </a:extLst>
          </p:cNvPr>
          <p:cNvSpPr txBox="1"/>
          <p:nvPr/>
        </p:nvSpPr>
        <p:spPr>
          <a:xfrm>
            <a:off x="0" y="1667850"/>
            <a:ext cx="786365" cy="830997"/>
          </a:xfrm>
          <a:prstGeom prst="rect">
            <a:avLst/>
          </a:prstGeom>
          <a:noFill/>
        </p:spPr>
        <p:txBody>
          <a:bodyPr wrap="square" rtlCol="0">
            <a:spAutoFit/>
          </a:bodyPr>
          <a:lstStyle/>
          <a:p>
            <a:pPr algn="ctr"/>
            <a:r>
              <a:rPr lang="es-MX" sz="4800" dirty="0">
                <a:latin typeface="Britannic Bold" panose="020B0903060703020204" pitchFamily="34" charset="0"/>
              </a:rPr>
              <a:t>1</a:t>
            </a:r>
            <a:endParaRPr lang="es-CO" sz="4800" dirty="0">
              <a:latin typeface="Britannic Bold" panose="020B0903060703020204" pitchFamily="34" charset="0"/>
            </a:endParaRPr>
          </a:p>
        </p:txBody>
      </p:sp>
      <p:sp>
        <p:nvSpPr>
          <p:cNvPr id="49" name="CuadroTexto 48">
            <a:extLst>
              <a:ext uri="{FF2B5EF4-FFF2-40B4-BE49-F238E27FC236}">
                <a16:creationId xmlns:a16="http://schemas.microsoft.com/office/drawing/2014/main" id="{E116D848-7721-407D-939A-9D5B51513668}"/>
              </a:ext>
            </a:extLst>
          </p:cNvPr>
          <p:cNvSpPr txBox="1"/>
          <p:nvPr/>
        </p:nvSpPr>
        <p:spPr>
          <a:xfrm>
            <a:off x="-29134" y="3217623"/>
            <a:ext cx="786365" cy="830997"/>
          </a:xfrm>
          <a:prstGeom prst="rect">
            <a:avLst/>
          </a:prstGeom>
          <a:noFill/>
        </p:spPr>
        <p:txBody>
          <a:bodyPr wrap="square" rtlCol="0">
            <a:spAutoFit/>
          </a:bodyPr>
          <a:lstStyle/>
          <a:p>
            <a:pPr algn="ctr"/>
            <a:r>
              <a:rPr lang="es-MX" sz="4800" dirty="0">
                <a:latin typeface="Britannic Bold" panose="020B0903060703020204" pitchFamily="34" charset="0"/>
              </a:rPr>
              <a:t>2</a:t>
            </a:r>
            <a:endParaRPr lang="es-CO" sz="4800" dirty="0">
              <a:latin typeface="Britannic Bold" panose="020B0903060703020204" pitchFamily="34" charset="0"/>
            </a:endParaRPr>
          </a:p>
        </p:txBody>
      </p:sp>
      <p:sp>
        <p:nvSpPr>
          <p:cNvPr id="51" name="CuadroTexto 50">
            <a:extLst>
              <a:ext uri="{FF2B5EF4-FFF2-40B4-BE49-F238E27FC236}">
                <a16:creationId xmlns:a16="http://schemas.microsoft.com/office/drawing/2014/main" id="{61F63ACA-B18C-43B8-B8A5-063272828154}"/>
              </a:ext>
            </a:extLst>
          </p:cNvPr>
          <p:cNvSpPr txBox="1"/>
          <p:nvPr/>
        </p:nvSpPr>
        <p:spPr>
          <a:xfrm>
            <a:off x="-29135" y="4849539"/>
            <a:ext cx="786365" cy="830997"/>
          </a:xfrm>
          <a:prstGeom prst="rect">
            <a:avLst/>
          </a:prstGeom>
          <a:noFill/>
        </p:spPr>
        <p:txBody>
          <a:bodyPr wrap="square" rtlCol="0">
            <a:spAutoFit/>
          </a:bodyPr>
          <a:lstStyle/>
          <a:p>
            <a:pPr algn="ctr"/>
            <a:r>
              <a:rPr lang="es-MX" sz="4800" dirty="0">
                <a:latin typeface="Britannic Bold" panose="020B0903060703020204" pitchFamily="34" charset="0"/>
              </a:rPr>
              <a:t>3</a:t>
            </a:r>
            <a:endParaRPr lang="es-CO" sz="4800" dirty="0">
              <a:latin typeface="Britannic Bold" panose="020B0903060703020204" pitchFamily="34" charset="0"/>
            </a:endParaRPr>
          </a:p>
        </p:txBody>
      </p:sp>
      <p:sp>
        <p:nvSpPr>
          <p:cNvPr id="53" name="CuadroTexto 52">
            <a:extLst>
              <a:ext uri="{FF2B5EF4-FFF2-40B4-BE49-F238E27FC236}">
                <a16:creationId xmlns:a16="http://schemas.microsoft.com/office/drawing/2014/main" id="{93678D09-4F84-4166-B065-D190BDCFB708}"/>
              </a:ext>
            </a:extLst>
          </p:cNvPr>
          <p:cNvSpPr txBox="1"/>
          <p:nvPr/>
        </p:nvSpPr>
        <p:spPr>
          <a:xfrm>
            <a:off x="5947596" y="1662917"/>
            <a:ext cx="786365" cy="830997"/>
          </a:xfrm>
          <a:prstGeom prst="rect">
            <a:avLst/>
          </a:prstGeom>
          <a:noFill/>
        </p:spPr>
        <p:txBody>
          <a:bodyPr wrap="square" rtlCol="0">
            <a:spAutoFit/>
          </a:bodyPr>
          <a:lstStyle/>
          <a:p>
            <a:pPr algn="ctr"/>
            <a:r>
              <a:rPr lang="es-MX" sz="4800" dirty="0">
                <a:latin typeface="Britannic Bold" panose="020B0903060703020204" pitchFamily="34" charset="0"/>
              </a:rPr>
              <a:t>4</a:t>
            </a:r>
            <a:endParaRPr lang="es-CO" sz="4800" dirty="0">
              <a:latin typeface="Britannic Bold" panose="020B0903060703020204" pitchFamily="34" charset="0"/>
            </a:endParaRPr>
          </a:p>
        </p:txBody>
      </p:sp>
      <p:sp>
        <p:nvSpPr>
          <p:cNvPr id="55" name="CuadroTexto 54">
            <a:extLst>
              <a:ext uri="{FF2B5EF4-FFF2-40B4-BE49-F238E27FC236}">
                <a16:creationId xmlns:a16="http://schemas.microsoft.com/office/drawing/2014/main" id="{A03C3FDD-D55A-4882-8B56-54771B31A3D4}"/>
              </a:ext>
            </a:extLst>
          </p:cNvPr>
          <p:cNvSpPr txBox="1"/>
          <p:nvPr/>
        </p:nvSpPr>
        <p:spPr>
          <a:xfrm>
            <a:off x="5984080" y="3313879"/>
            <a:ext cx="786365" cy="830997"/>
          </a:xfrm>
          <a:prstGeom prst="rect">
            <a:avLst/>
          </a:prstGeom>
          <a:noFill/>
        </p:spPr>
        <p:txBody>
          <a:bodyPr wrap="square" rtlCol="0">
            <a:spAutoFit/>
          </a:bodyPr>
          <a:lstStyle/>
          <a:p>
            <a:pPr algn="ctr"/>
            <a:r>
              <a:rPr lang="es-MX" sz="4800" dirty="0">
                <a:latin typeface="Britannic Bold" panose="020B0903060703020204" pitchFamily="34" charset="0"/>
              </a:rPr>
              <a:t>5</a:t>
            </a:r>
            <a:endParaRPr lang="es-CO" sz="4800" dirty="0">
              <a:latin typeface="Britannic Bold" panose="020B0903060703020204" pitchFamily="34" charset="0"/>
            </a:endParaRPr>
          </a:p>
        </p:txBody>
      </p:sp>
      <p:sp>
        <p:nvSpPr>
          <p:cNvPr id="57" name="CuadroTexto 56">
            <a:extLst>
              <a:ext uri="{FF2B5EF4-FFF2-40B4-BE49-F238E27FC236}">
                <a16:creationId xmlns:a16="http://schemas.microsoft.com/office/drawing/2014/main" id="{BDDCBF55-E452-4108-AA5E-51E6B8629B37}"/>
              </a:ext>
            </a:extLst>
          </p:cNvPr>
          <p:cNvSpPr txBox="1"/>
          <p:nvPr/>
        </p:nvSpPr>
        <p:spPr>
          <a:xfrm>
            <a:off x="5947594" y="4842500"/>
            <a:ext cx="786365" cy="830997"/>
          </a:xfrm>
          <a:prstGeom prst="rect">
            <a:avLst/>
          </a:prstGeom>
          <a:noFill/>
        </p:spPr>
        <p:txBody>
          <a:bodyPr wrap="square" rtlCol="0">
            <a:spAutoFit/>
          </a:bodyPr>
          <a:lstStyle/>
          <a:p>
            <a:pPr algn="ctr"/>
            <a:r>
              <a:rPr lang="es-MX" sz="4800" dirty="0">
                <a:latin typeface="Britannic Bold" panose="020B0903060703020204" pitchFamily="34" charset="0"/>
              </a:rPr>
              <a:t>6</a:t>
            </a:r>
            <a:endParaRPr lang="es-CO" sz="4800" dirty="0">
              <a:latin typeface="Britannic Bold" panose="020B0903060703020204" pitchFamily="34" charset="0"/>
            </a:endParaRPr>
          </a:p>
        </p:txBody>
      </p:sp>
    </p:spTree>
    <p:extLst>
      <p:ext uri="{BB962C8B-B14F-4D97-AF65-F5344CB8AC3E}">
        <p14:creationId xmlns:p14="http://schemas.microsoft.com/office/powerpoint/2010/main" val="2825993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27D5F549-D862-4ABC-94BA-63799D212765}"/>
              </a:ext>
            </a:extLst>
          </p:cNvPr>
          <p:cNvSpPr/>
          <p:nvPr/>
        </p:nvSpPr>
        <p:spPr>
          <a:xfrm>
            <a:off x="-420068" y="-330332"/>
            <a:ext cx="13032136" cy="8461613"/>
          </a:xfrm>
          <a:prstGeom prst="rect">
            <a:avLst/>
          </a:prstGeom>
          <a:solidFill>
            <a:srgbClr val="000000">
              <a:alpha val="69803"/>
            </a:srgbClr>
          </a:solidFill>
        </p:spPr>
      </p:sp>
      <p:sp>
        <p:nvSpPr>
          <p:cNvPr id="2" name="Título 1">
            <a:extLst>
              <a:ext uri="{FF2B5EF4-FFF2-40B4-BE49-F238E27FC236}">
                <a16:creationId xmlns:a16="http://schemas.microsoft.com/office/drawing/2014/main" id="{3DC25EE3-D624-4FD0-80C7-947614AE08A0}"/>
              </a:ext>
            </a:extLst>
          </p:cNvPr>
          <p:cNvSpPr txBox="1">
            <a:spLocks/>
          </p:cNvSpPr>
          <p:nvPr/>
        </p:nvSpPr>
        <p:spPr>
          <a:xfrm>
            <a:off x="166887" y="216355"/>
            <a:ext cx="9124951" cy="979871"/>
          </a:xfrm>
          <a:prstGeom prst="rect">
            <a:avLst/>
          </a:prstGeom>
          <a:solidFill>
            <a:srgbClr val="002060">
              <a:alpha val="70000"/>
            </a:srgb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bg1">
                    <a:lumMod val="95000"/>
                  </a:schemeClr>
                </a:solidFill>
                <a:latin typeface="Arial Narrow" panose="020B0606020202030204" pitchFamily="34" charset="0"/>
              </a:rPr>
              <a:t>Conocimiento del Riesgo por incendio forestal </a:t>
            </a:r>
            <a:endParaRPr lang="es-ES" b="1" dirty="0">
              <a:solidFill>
                <a:schemeClr val="bg1"/>
              </a:solidFill>
              <a:latin typeface="Arial Narrow" panose="020B0606020202030204" pitchFamily="34" charset="0"/>
            </a:endParaRPr>
          </a:p>
        </p:txBody>
      </p:sp>
      <p:sp>
        <p:nvSpPr>
          <p:cNvPr id="116" name="CuadroTexto 115">
            <a:extLst>
              <a:ext uri="{FF2B5EF4-FFF2-40B4-BE49-F238E27FC236}">
                <a16:creationId xmlns:a16="http://schemas.microsoft.com/office/drawing/2014/main" id="{B561416B-0D99-4FFB-A79E-A81CC6804637}"/>
              </a:ext>
            </a:extLst>
          </p:cNvPr>
          <p:cNvSpPr txBox="1"/>
          <p:nvPr/>
        </p:nvSpPr>
        <p:spPr>
          <a:xfrm>
            <a:off x="87471" y="1632683"/>
            <a:ext cx="2800998" cy="1200329"/>
          </a:xfrm>
          <a:prstGeom prst="rect">
            <a:avLst/>
          </a:prstGeom>
          <a:noFill/>
          <a:ln w="57150">
            <a:solidFill>
              <a:schemeClr val="accent2"/>
            </a:solidFill>
          </a:ln>
        </p:spPr>
        <p:txBody>
          <a:bodyPr wrap="square" rtlCol="0">
            <a:spAutoFit/>
          </a:bodyPr>
          <a:lstStyle/>
          <a:p>
            <a:pPr algn="ctr"/>
            <a:r>
              <a:rPr lang="es-ES" sz="2400" dirty="0">
                <a:solidFill>
                  <a:schemeClr val="bg1">
                    <a:lumMod val="95000"/>
                  </a:schemeClr>
                </a:solidFill>
                <a:latin typeface="Arial Narrow" panose="020B0606020202030204" pitchFamily="34" charset="0"/>
              </a:rPr>
              <a:t>Identificación y caracterización  de escenarios de riesgo   </a:t>
            </a:r>
          </a:p>
        </p:txBody>
      </p:sp>
      <p:sp>
        <p:nvSpPr>
          <p:cNvPr id="118" name="CuadroTexto 117">
            <a:extLst>
              <a:ext uri="{FF2B5EF4-FFF2-40B4-BE49-F238E27FC236}">
                <a16:creationId xmlns:a16="http://schemas.microsoft.com/office/drawing/2014/main" id="{05FA301A-7424-4830-8301-1ECBFF3378A1}"/>
              </a:ext>
            </a:extLst>
          </p:cNvPr>
          <p:cNvSpPr txBox="1"/>
          <p:nvPr/>
        </p:nvSpPr>
        <p:spPr>
          <a:xfrm>
            <a:off x="3048054" y="1632683"/>
            <a:ext cx="2908220" cy="1200329"/>
          </a:xfrm>
          <a:prstGeom prst="rect">
            <a:avLst/>
          </a:prstGeom>
          <a:noFill/>
          <a:ln w="57150">
            <a:solidFill>
              <a:schemeClr val="accent2"/>
            </a:solidFill>
          </a:ln>
        </p:spPr>
        <p:txBody>
          <a:bodyPr wrap="square" rtlCol="0">
            <a:spAutoFit/>
          </a:bodyPr>
          <a:lstStyle/>
          <a:p>
            <a:pPr algn="ctr"/>
            <a:r>
              <a:rPr lang="es-ES" sz="2400" dirty="0">
                <a:solidFill>
                  <a:schemeClr val="bg1">
                    <a:lumMod val="95000"/>
                  </a:schemeClr>
                </a:solidFill>
                <a:latin typeface="Arial Narrow" panose="020B0606020202030204" pitchFamily="34" charset="0"/>
              </a:rPr>
              <a:t>Análisis y evaluación del riesgo </a:t>
            </a:r>
          </a:p>
          <a:p>
            <a:pPr algn="ctr"/>
            <a:endParaRPr lang="es-ES" sz="2400" dirty="0">
              <a:solidFill>
                <a:schemeClr val="bg1">
                  <a:lumMod val="95000"/>
                </a:schemeClr>
              </a:solidFill>
              <a:latin typeface="Arial Narrow" panose="020B0606020202030204" pitchFamily="34" charset="0"/>
            </a:endParaRPr>
          </a:p>
        </p:txBody>
      </p:sp>
      <p:sp>
        <p:nvSpPr>
          <p:cNvPr id="3" name="Rectangle 26">
            <a:extLst>
              <a:ext uri="{FF2B5EF4-FFF2-40B4-BE49-F238E27FC236}">
                <a16:creationId xmlns:a16="http://schemas.microsoft.com/office/drawing/2014/main" id="{EC2EF637-55FF-48AC-9348-B7A009BF82E6}"/>
              </a:ext>
            </a:extLst>
          </p:cNvPr>
          <p:cNvSpPr/>
          <p:nvPr/>
        </p:nvSpPr>
        <p:spPr>
          <a:xfrm>
            <a:off x="87471" y="3042356"/>
            <a:ext cx="2800998" cy="1538353"/>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ES"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Proporcionar  y trabajar articuladamente con las autoridades territoriales los estudios que se hayan realizado en los municipios referentes a recursos naturales</a:t>
            </a:r>
            <a:endParaRPr lang="es-CO" sz="1600" dirty="0">
              <a:solidFill>
                <a:schemeClr val="bg1"/>
              </a:solidFill>
              <a:latin typeface="Arial Narrow" panose="020B0606020202030204" pitchFamily="34" charset="0"/>
            </a:endParaRPr>
          </a:p>
        </p:txBody>
      </p:sp>
      <p:sp>
        <p:nvSpPr>
          <p:cNvPr id="4" name="Rectangle 26">
            <a:extLst>
              <a:ext uri="{FF2B5EF4-FFF2-40B4-BE49-F238E27FC236}">
                <a16:creationId xmlns:a16="http://schemas.microsoft.com/office/drawing/2014/main" id="{F2470121-9F17-4806-BBEB-CFB2A20DC673}"/>
              </a:ext>
            </a:extLst>
          </p:cNvPr>
          <p:cNvSpPr/>
          <p:nvPr/>
        </p:nvSpPr>
        <p:spPr>
          <a:xfrm>
            <a:off x="3018537" y="3057149"/>
            <a:ext cx="2908220" cy="1686652"/>
          </a:xfrm>
          <a:prstGeom prst="rect">
            <a:avLst/>
          </a:prstGeom>
          <a:solidFill>
            <a:schemeClr val="accent2">
              <a:alpha val="20000"/>
            </a:schemeClr>
          </a:solidFill>
          <a:ln w="12700" cap="flat" cmpd="sng" algn="ctr">
            <a:noFill/>
            <a:prstDash val="solid"/>
            <a:miter lim="800000"/>
          </a:ln>
          <a:effectLst/>
        </p:spPr>
        <p:txBody>
          <a:bodyPr rtlCol="0" anchor="ctr"/>
          <a:lstStyle/>
          <a:p>
            <a:pPr algn="ctr"/>
            <a:r>
              <a:rPr lang="es-ES"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 debe poner especial atención a las áreas SINAP, ecosistemas, ante la posibilidad de incendios, donde se deben activar los planes de emergencia y contingencias por desastres de if</a:t>
            </a:r>
            <a:endParaRPr lang="es-CO" sz="1600" dirty="0">
              <a:solidFill>
                <a:schemeClr val="bg1"/>
              </a:solidFill>
              <a:latin typeface="Arial Narrow" panose="020B0606020202030204" pitchFamily="34" charset="0"/>
            </a:endParaRPr>
          </a:p>
          <a:p>
            <a:pPr algn="ctr"/>
            <a:endParaRPr lang="es-CO" sz="1600" dirty="0">
              <a:solidFill>
                <a:schemeClr val="bg1"/>
              </a:solidFill>
              <a:latin typeface="Arial Narrow" panose="020B0606020202030204" pitchFamily="34" charset="0"/>
            </a:endParaRPr>
          </a:p>
        </p:txBody>
      </p:sp>
      <p:sp>
        <p:nvSpPr>
          <p:cNvPr id="6" name="Rectangle 26">
            <a:extLst>
              <a:ext uri="{FF2B5EF4-FFF2-40B4-BE49-F238E27FC236}">
                <a16:creationId xmlns:a16="http://schemas.microsoft.com/office/drawing/2014/main" id="{91C10FBC-043A-4965-8D7B-DB67C73DBE37}"/>
              </a:ext>
            </a:extLst>
          </p:cNvPr>
          <p:cNvSpPr/>
          <p:nvPr/>
        </p:nvSpPr>
        <p:spPr>
          <a:xfrm>
            <a:off x="6055711" y="3042356"/>
            <a:ext cx="2948509" cy="2245984"/>
          </a:xfrm>
          <a:prstGeom prst="rect">
            <a:avLst/>
          </a:prstGeom>
          <a:solidFill>
            <a:schemeClr val="accent2">
              <a:alpha val="20000"/>
            </a:schemeClr>
          </a:solidFill>
          <a:ln w="12700" cap="flat" cmpd="sng" algn="ctr">
            <a:noFill/>
            <a:prstDash val="solid"/>
            <a:miter lim="800000"/>
          </a:ln>
          <a:effectLst/>
        </p:spPr>
        <p:txBody>
          <a:bodyPr rtlCol="0" anchor="ctr"/>
          <a:lstStyle/>
          <a:p>
            <a:pPr algn="ctr"/>
            <a:r>
              <a:rPr lang="es-MX"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Fortalecer el seguimiento, la vigilancia y el monitoreo del riesgo por if en los ecosistemas y con base en los resultados obtenidos de dicho seguimiento y monitoreo, promover, apoyar implementar estrategias de comunicación y sensibilización</a:t>
            </a:r>
          </a:p>
          <a:p>
            <a:pPr algn="ctr"/>
            <a:endParaRPr lang="es-CO" sz="1600" dirty="0">
              <a:solidFill>
                <a:schemeClr val="bg1"/>
              </a:solidFill>
              <a:latin typeface="Arial Narrow" panose="020B0606020202030204" pitchFamily="34" charset="0"/>
            </a:endParaRPr>
          </a:p>
        </p:txBody>
      </p:sp>
      <p:sp>
        <p:nvSpPr>
          <p:cNvPr id="7" name="CuadroTexto 6">
            <a:extLst>
              <a:ext uri="{FF2B5EF4-FFF2-40B4-BE49-F238E27FC236}">
                <a16:creationId xmlns:a16="http://schemas.microsoft.com/office/drawing/2014/main" id="{68DB151D-4F07-4AC0-891B-338F0009EB08}"/>
              </a:ext>
            </a:extLst>
          </p:cNvPr>
          <p:cNvSpPr txBox="1"/>
          <p:nvPr/>
        </p:nvSpPr>
        <p:spPr>
          <a:xfrm>
            <a:off x="6096000" y="1632683"/>
            <a:ext cx="2908220" cy="1200329"/>
          </a:xfrm>
          <a:prstGeom prst="rect">
            <a:avLst/>
          </a:prstGeom>
          <a:noFill/>
          <a:ln w="57150">
            <a:solidFill>
              <a:schemeClr val="accent2"/>
            </a:solidFill>
          </a:ln>
        </p:spPr>
        <p:txBody>
          <a:bodyPr wrap="square" rtlCol="0">
            <a:spAutoFit/>
          </a:bodyPr>
          <a:lstStyle/>
          <a:p>
            <a:pPr algn="ctr"/>
            <a:endParaRPr lang="es-ES" sz="2400" dirty="0">
              <a:solidFill>
                <a:schemeClr val="bg1">
                  <a:lumMod val="95000"/>
                </a:schemeClr>
              </a:solidFill>
              <a:latin typeface="Arial Narrow" panose="020B0606020202030204" pitchFamily="34" charset="0"/>
            </a:endParaRPr>
          </a:p>
          <a:p>
            <a:pPr algn="ctr"/>
            <a:r>
              <a:rPr lang="es-ES" sz="2400" dirty="0">
                <a:solidFill>
                  <a:schemeClr val="bg1">
                    <a:lumMod val="95000"/>
                  </a:schemeClr>
                </a:solidFill>
                <a:latin typeface="Arial Narrow" panose="020B0606020202030204" pitchFamily="34" charset="0"/>
              </a:rPr>
              <a:t>Monitoreo del riesgo </a:t>
            </a:r>
          </a:p>
          <a:p>
            <a:pPr algn="ctr"/>
            <a:endParaRPr lang="es-ES" sz="2400" dirty="0">
              <a:solidFill>
                <a:schemeClr val="bg1">
                  <a:lumMod val="95000"/>
                </a:schemeClr>
              </a:solidFill>
              <a:latin typeface="Arial Narrow" panose="020B0606020202030204" pitchFamily="34" charset="0"/>
            </a:endParaRPr>
          </a:p>
        </p:txBody>
      </p:sp>
      <p:sp>
        <p:nvSpPr>
          <p:cNvPr id="8" name="CuadroTexto 7">
            <a:extLst>
              <a:ext uri="{FF2B5EF4-FFF2-40B4-BE49-F238E27FC236}">
                <a16:creationId xmlns:a16="http://schemas.microsoft.com/office/drawing/2014/main" id="{DD0AFE4D-AD21-4159-982A-E1F7F29D2178}"/>
              </a:ext>
            </a:extLst>
          </p:cNvPr>
          <p:cNvSpPr txBox="1"/>
          <p:nvPr/>
        </p:nvSpPr>
        <p:spPr>
          <a:xfrm>
            <a:off x="9143946" y="1651237"/>
            <a:ext cx="2908220" cy="1200329"/>
          </a:xfrm>
          <a:prstGeom prst="rect">
            <a:avLst/>
          </a:prstGeom>
          <a:noFill/>
          <a:ln w="57150">
            <a:solidFill>
              <a:schemeClr val="accent2"/>
            </a:solidFill>
          </a:ln>
        </p:spPr>
        <p:txBody>
          <a:bodyPr wrap="square" rtlCol="0">
            <a:spAutoFit/>
          </a:bodyPr>
          <a:lstStyle/>
          <a:p>
            <a:pPr algn="ctr"/>
            <a:endParaRPr lang="es-ES" sz="2400" dirty="0">
              <a:solidFill>
                <a:schemeClr val="bg1">
                  <a:lumMod val="95000"/>
                </a:schemeClr>
              </a:solidFill>
              <a:latin typeface="Arial Narrow" panose="020B0606020202030204" pitchFamily="34" charset="0"/>
            </a:endParaRPr>
          </a:p>
          <a:p>
            <a:pPr algn="ctr"/>
            <a:r>
              <a:rPr lang="es-ES" sz="2400" dirty="0">
                <a:solidFill>
                  <a:schemeClr val="bg1">
                    <a:lumMod val="95000"/>
                  </a:schemeClr>
                </a:solidFill>
                <a:latin typeface="Arial Narrow" panose="020B0606020202030204" pitchFamily="34" charset="0"/>
              </a:rPr>
              <a:t>Comunicación del riesgo </a:t>
            </a:r>
          </a:p>
        </p:txBody>
      </p:sp>
      <p:sp>
        <p:nvSpPr>
          <p:cNvPr id="10" name="Rectangle 26">
            <a:extLst>
              <a:ext uri="{FF2B5EF4-FFF2-40B4-BE49-F238E27FC236}">
                <a16:creationId xmlns:a16="http://schemas.microsoft.com/office/drawing/2014/main" id="{70D90A4D-0E5B-454D-A67C-F68319F39F7E}"/>
              </a:ext>
            </a:extLst>
          </p:cNvPr>
          <p:cNvSpPr/>
          <p:nvPr/>
        </p:nvSpPr>
        <p:spPr>
          <a:xfrm>
            <a:off x="9093999" y="3227144"/>
            <a:ext cx="2948509" cy="1436609"/>
          </a:xfrm>
          <a:prstGeom prst="rect">
            <a:avLst/>
          </a:prstGeom>
          <a:solidFill>
            <a:schemeClr val="accent2">
              <a:alpha val="20000"/>
            </a:schemeClr>
          </a:solidFill>
          <a:ln w="12700" cap="flat" cmpd="sng" algn="ctr">
            <a:noFill/>
            <a:prstDash val="solid"/>
            <a:miter lim="800000"/>
          </a:ln>
          <a:effectLst/>
        </p:spPr>
        <p:txBody>
          <a:bodyPr rtlCol="0" anchor="ctr"/>
          <a:lstStyle/>
          <a:p>
            <a:pPr algn="ctr"/>
            <a:r>
              <a:rPr lang="es-MX"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Divulgar a través de página web, medios de comunicación comunitaria y otros, las estrategias de comunicación y sensibilización frente a los if</a:t>
            </a:r>
          </a:p>
        </p:txBody>
      </p:sp>
      <p:pic>
        <p:nvPicPr>
          <p:cNvPr id="11" name="Picture 4" descr="Ministerio de Ambiente y Desarrollo Sostenible">
            <a:extLst>
              <a:ext uri="{FF2B5EF4-FFF2-40B4-BE49-F238E27FC236}">
                <a16:creationId xmlns:a16="http://schemas.microsoft.com/office/drawing/2014/main" id="{FC88A28C-9CFB-44E6-A66D-7DC002E751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3706" y="90541"/>
            <a:ext cx="1673257" cy="32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47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27D5F549-D862-4ABC-94BA-63799D212765}"/>
              </a:ext>
            </a:extLst>
          </p:cNvPr>
          <p:cNvSpPr/>
          <p:nvPr/>
        </p:nvSpPr>
        <p:spPr>
          <a:xfrm>
            <a:off x="-420068" y="-801808"/>
            <a:ext cx="13032136" cy="8461613"/>
          </a:xfrm>
          <a:prstGeom prst="rect">
            <a:avLst/>
          </a:prstGeom>
          <a:solidFill>
            <a:srgbClr val="000000">
              <a:alpha val="69803"/>
            </a:srgbClr>
          </a:solidFill>
        </p:spPr>
      </p:sp>
      <p:sp>
        <p:nvSpPr>
          <p:cNvPr id="35" name="Título 1">
            <a:extLst>
              <a:ext uri="{FF2B5EF4-FFF2-40B4-BE49-F238E27FC236}">
                <a16:creationId xmlns:a16="http://schemas.microsoft.com/office/drawing/2014/main" id="{D1634C01-ADB8-45C2-97B8-CA7E6C94E929}"/>
              </a:ext>
            </a:extLst>
          </p:cNvPr>
          <p:cNvSpPr txBox="1">
            <a:spLocks/>
          </p:cNvSpPr>
          <p:nvPr/>
        </p:nvSpPr>
        <p:spPr>
          <a:xfrm>
            <a:off x="219073" y="254820"/>
            <a:ext cx="9124951" cy="979871"/>
          </a:xfrm>
          <a:prstGeom prst="rect">
            <a:avLst/>
          </a:prstGeom>
          <a:solidFill>
            <a:srgbClr val="002060">
              <a:alpha val="7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bg1">
                    <a:lumMod val="95000"/>
                  </a:schemeClr>
                </a:solidFill>
                <a:latin typeface="Arial Narrow" panose="020B0606020202030204" pitchFamily="34" charset="0"/>
              </a:rPr>
              <a:t>Reducción del Riesgo por incendio forestal </a:t>
            </a:r>
            <a:endParaRPr lang="es-ES" b="1" dirty="0">
              <a:solidFill>
                <a:schemeClr val="bg1"/>
              </a:solidFill>
              <a:latin typeface="Arial Narrow" panose="020B0606020202030204" pitchFamily="34" charset="0"/>
            </a:endParaRPr>
          </a:p>
        </p:txBody>
      </p:sp>
      <p:sp>
        <p:nvSpPr>
          <p:cNvPr id="7" name="Rectangle 26">
            <a:extLst>
              <a:ext uri="{FF2B5EF4-FFF2-40B4-BE49-F238E27FC236}">
                <a16:creationId xmlns:a16="http://schemas.microsoft.com/office/drawing/2014/main" id="{C5EF1385-200C-403B-A640-D9CE4C84C750}"/>
              </a:ext>
            </a:extLst>
          </p:cNvPr>
          <p:cNvSpPr/>
          <p:nvPr/>
        </p:nvSpPr>
        <p:spPr>
          <a:xfrm>
            <a:off x="346466" y="2062468"/>
            <a:ext cx="5342336" cy="1329435"/>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ES"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Adelantar ejercicios de articulación para la prevención y preparación frente a la ocurrencia de los incendios forestes con los Consejos Departamentales, Distritales y Municipales de gestión del riesgo</a:t>
            </a:r>
            <a:endParaRPr lang="es-CO" sz="1600" dirty="0">
              <a:solidFill>
                <a:schemeClr val="bg1"/>
              </a:solidFill>
              <a:latin typeface="Arial Narrow" panose="020B0606020202030204" pitchFamily="34" charset="0"/>
            </a:endParaRPr>
          </a:p>
        </p:txBody>
      </p:sp>
      <p:sp>
        <p:nvSpPr>
          <p:cNvPr id="9" name="Rectangle 26">
            <a:extLst>
              <a:ext uri="{FF2B5EF4-FFF2-40B4-BE49-F238E27FC236}">
                <a16:creationId xmlns:a16="http://schemas.microsoft.com/office/drawing/2014/main" id="{CC4D0221-9EAB-47BE-ADC6-AE2FBAB40740}"/>
              </a:ext>
            </a:extLst>
          </p:cNvPr>
          <p:cNvSpPr/>
          <p:nvPr/>
        </p:nvSpPr>
        <p:spPr>
          <a:xfrm>
            <a:off x="6109361" y="2137332"/>
            <a:ext cx="4876800" cy="1329435"/>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MX"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Desarrollar medidas preventivas en el área de la jurisdicción de la  AA con especial énfasis en los municipios o áreas con mayor recurrencia a if y áreas de especial importancia ambiental </a:t>
            </a:r>
          </a:p>
        </p:txBody>
      </p:sp>
      <p:sp>
        <p:nvSpPr>
          <p:cNvPr id="11" name="Rectangle 26">
            <a:extLst>
              <a:ext uri="{FF2B5EF4-FFF2-40B4-BE49-F238E27FC236}">
                <a16:creationId xmlns:a16="http://schemas.microsoft.com/office/drawing/2014/main" id="{25DE60C4-7970-4CC6-8DE6-DB3F3BE90DAF}"/>
              </a:ext>
            </a:extLst>
          </p:cNvPr>
          <p:cNvSpPr/>
          <p:nvPr/>
        </p:nvSpPr>
        <p:spPr>
          <a:xfrm>
            <a:off x="6056836" y="3758332"/>
            <a:ext cx="4876801" cy="830997"/>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ES"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Promover la creación de la Red de Vigías Rurales y comités comunitarios de prevención de incendios forestales </a:t>
            </a:r>
            <a:endParaRPr lang="es-MX"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13" name="Rectangle 26">
            <a:extLst>
              <a:ext uri="{FF2B5EF4-FFF2-40B4-BE49-F238E27FC236}">
                <a16:creationId xmlns:a16="http://schemas.microsoft.com/office/drawing/2014/main" id="{1227A0A1-2179-44E1-A649-8E1935B4BFE9}"/>
              </a:ext>
            </a:extLst>
          </p:cNvPr>
          <p:cNvSpPr/>
          <p:nvPr/>
        </p:nvSpPr>
        <p:spPr>
          <a:xfrm>
            <a:off x="6023534" y="4924659"/>
            <a:ext cx="4876800" cy="830997"/>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MX"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Restringir las quemas agrícolas, fogatas y cualquier actividad que pueda incendios forestales en el área de la jurisdicción </a:t>
            </a:r>
          </a:p>
        </p:txBody>
      </p:sp>
      <p:pic>
        <p:nvPicPr>
          <p:cNvPr id="26" name="Picture 4" descr="Ministerio de Ambiente y Desarrollo Sostenible">
            <a:extLst>
              <a:ext uri="{FF2B5EF4-FFF2-40B4-BE49-F238E27FC236}">
                <a16:creationId xmlns:a16="http://schemas.microsoft.com/office/drawing/2014/main" id="{B95F0026-6618-4FD0-B49B-03C2C2647F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3706" y="90541"/>
            <a:ext cx="1673257" cy="3285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6">
            <a:extLst>
              <a:ext uri="{FF2B5EF4-FFF2-40B4-BE49-F238E27FC236}">
                <a16:creationId xmlns:a16="http://schemas.microsoft.com/office/drawing/2014/main" id="{C44D150E-8603-4FB5-8A93-CE51346D3158}"/>
              </a:ext>
            </a:extLst>
          </p:cNvPr>
          <p:cNvSpPr/>
          <p:nvPr/>
        </p:nvSpPr>
        <p:spPr>
          <a:xfrm>
            <a:off x="346466" y="3819085"/>
            <a:ext cx="5342336" cy="2245984"/>
          </a:xfrm>
          <a:prstGeom prst="rect">
            <a:avLst/>
          </a:prstGeom>
          <a:solidFill>
            <a:schemeClr val="accent2">
              <a:alpha val="20000"/>
            </a:schemeClr>
          </a:solidFill>
          <a:ln w="12700" cap="flat" cmpd="sng" algn="ctr">
            <a:noFill/>
            <a:prstDash val="solid"/>
            <a:miter lim="800000"/>
          </a:ln>
          <a:effectLst/>
        </p:spPr>
        <p:txBody>
          <a:bodyPr rtlCol="0" anchor="ctr"/>
          <a:lstStyle/>
          <a:p>
            <a:pPr algn="ctr"/>
            <a:r>
              <a:rPr lang="es-CO"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Divulgar y sensibilizar a la comunidad rural en la práctica de quemas para la preparación de terrenos agrícolas, según la Resolución 532 de 2005 para evitar la propagación de los incendios producto de la negligencia o desinformación del gremio </a:t>
            </a:r>
            <a:endParaRPr lang="es-CO" sz="1600" dirty="0">
              <a:solidFill>
                <a:schemeClr val="bg1"/>
              </a:solidFill>
              <a:latin typeface="Arial Narrow" panose="020B0606020202030204" pitchFamily="34" charset="0"/>
            </a:endParaRPr>
          </a:p>
          <a:p>
            <a:pPr algn="ctr"/>
            <a:endParaRPr lang="es-CO" sz="16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164855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27D5F549-D862-4ABC-94BA-63799D212765}"/>
              </a:ext>
            </a:extLst>
          </p:cNvPr>
          <p:cNvSpPr/>
          <p:nvPr/>
        </p:nvSpPr>
        <p:spPr>
          <a:xfrm>
            <a:off x="-937289" y="-732140"/>
            <a:ext cx="13032136" cy="8461613"/>
          </a:xfrm>
          <a:prstGeom prst="rect">
            <a:avLst/>
          </a:prstGeom>
          <a:solidFill>
            <a:srgbClr val="000000">
              <a:alpha val="69803"/>
            </a:srgbClr>
          </a:solidFill>
        </p:spPr>
      </p:sp>
      <p:sp>
        <p:nvSpPr>
          <p:cNvPr id="2" name="Título 1">
            <a:extLst>
              <a:ext uri="{FF2B5EF4-FFF2-40B4-BE49-F238E27FC236}">
                <a16:creationId xmlns:a16="http://schemas.microsoft.com/office/drawing/2014/main" id="{EE606F23-ACC9-474E-8F97-5E273354E89B}"/>
              </a:ext>
            </a:extLst>
          </p:cNvPr>
          <p:cNvSpPr txBox="1">
            <a:spLocks/>
          </p:cNvSpPr>
          <p:nvPr/>
        </p:nvSpPr>
        <p:spPr>
          <a:xfrm>
            <a:off x="219073" y="254820"/>
            <a:ext cx="9124951" cy="979871"/>
          </a:xfrm>
          <a:prstGeom prst="rect">
            <a:avLst/>
          </a:prstGeom>
          <a:solidFill>
            <a:srgbClr val="002060">
              <a:alpha val="7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bg1">
                    <a:lumMod val="95000"/>
                  </a:schemeClr>
                </a:solidFill>
                <a:latin typeface="Arial Narrow" panose="020B0606020202030204" pitchFamily="34" charset="0"/>
              </a:rPr>
              <a:t>Manejo de desastres por incendio forestal </a:t>
            </a:r>
            <a:endParaRPr lang="es-ES" b="1" dirty="0">
              <a:solidFill>
                <a:schemeClr val="bg1"/>
              </a:solidFill>
              <a:latin typeface="Arial Narrow" panose="020B0606020202030204" pitchFamily="34" charset="0"/>
            </a:endParaRPr>
          </a:p>
        </p:txBody>
      </p:sp>
      <p:sp>
        <p:nvSpPr>
          <p:cNvPr id="3" name="CuadroTexto 2">
            <a:extLst>
              <a:ext uri="{FF2B5EF4-FFF2-40B4-BE49-F238E27FC236}">
                <a16:creationId xmlns:a16="http://schemas.microsoft.com/office/drawing/2014/main" id="{F9D60E48-60C6-4376-8493-D7382D509627}"/>
              </a:ext>
            </a:extLst>
          </p:cNvPr>
          <p:cNvSpPr txBox="1"/>
          <p:nvPr/>
        </p:nvSpPr>
        <p:spPr>
          <a:xfrm>
            <a:off x="289184" y="1414030"/>
            <a:ext cx="3790782" cy="830997"/>
          </a:xfrm>
          <a:prstGeom prst="rect">
            <a:avLst/>
          </a:prstGeom>
          <a:noFill/>
          <a:ln w="57150">
            <a:solidFill>
              <a:schemeClr val="accent2"/>
            </a:solidFill>
          </a:ln>
        </p:spPr>
        <p:txBody>
          <a:bodyPr wrap="square" rtlCol="0">
            <a:spAutoFit/>
          </a:bodyPr>
          <a:lstStyle/>
          <a:p>
            <a:pPr algn="ctr"/>
            <a:r>
              <a:rPr lang="es-ES" sz="2400" dirty="0">
                <a:solidFill>
                  <a:schemeClr val="bg1">
                    <a:lumMod val="95000"/>
                  </a:schemeClr>
                </a:solidFill>
                <a:latin typeface="Arial Narrow" panose="020B0606020202030204" pitchFamily="34" charset="0"/>
              </a:rPr>
              <a:t>Preparación para</a:t>
            </a:r>
          </a:p>
          <a:p>
            <a:pPr algn="ctr"/>
            <a:r>
              <a:rPr lang="es-ES" sz="2400" dirty="0">
                <a:solidFill>
                  <a:schemeClr val="bg1">
                    <a:lumMod val="95000"/>
                  </a:schemeClr>
                </a:solidFill>
                <a:latin typeface="Arial Narrow" panose="020B0606020202030204" pitchFamily="34" charset="0"/>
              </a:rPr>
              <a:t> la respuesta  </a:t>
            </a:r>
          </a:p>
        </p:txBody>
      </p:sp>
      <p:sp>
        <p:nvSpPr>
          <p:cNvPr id="6" name="CuadroTexto 5">
            <a:extLst>
              <a:ext uri="{FF2B5EF4-FFF2-40B4-BE49-F238E27FC236}">
                <a16:creationId xmlns:a16="http://schemas.microsoft.com/office/drawing/2014/main" id="{C2FED91C-F078-4894-AF94-552E2A98F585}"/>
              </a:ext>
            </a:extLst>
          </p:cNvPr>
          <p:cNvSpPr txBox="1"/>
          <p:nvPr/>
        </p:nvSpPr>
        <p:spPr>
          <a:xfrm>
            <a:off x="6096000" y="1410029"/>
            <a:ext cx="2804160" cy="830997"/>
          </a:xfrm>
          <a:prstGeom prst="rect">
            <a:avLst/>
          </a:prstGeom>
          <a:noFill/>
          <a:ln w="57150">
            <a:solidFill>
              <a:schemeClr val="accent2"/>
            </a:solidFill>
          </a:ln>
        </p:spPr>
        <p:txBody>
          <a:bodyPr wrap="square" rtlCol="0">
            <a:spAutoFit/>
          </a:bodyPr>
          <a:lstStyle/>
          <a:p>
            <a:pPr algn="ctr"/>
            <a:r>
              <a:rPr lang="es-ES" sz="2400" dirty="0">
                <a:solidFill>
                  <a:schemeClr val="bg1">
                    <a:lumMod val="95000"/>
                  </a:schemeClr>
                </a:solidFill>
                <a:latin typeface="Arial Narrow" panose="020B0606020202030204" pitchFamily="34" charset="0"/>
              </a:rPr>
              <a:t>Preparación para</a:t>
            </a:r>
          </a:p>
          <a:p>
            <a:pPr algn="ctr"/>
            <a:r>
              <a:rPr lang="es-ES" sz="2400" dirty="0">
                <a:solidFill>
                  <a:schemeClr val="bg1">
                    <a:lumMod val="95000"/>
                  </a:schemeClr>
                </a:solidFill>
                <a:latin typeface="Arial Narrow" panose="020B0606020202030204" pitchFamily="34" charset="0"/>
              </a:rPr>
              <a:t> la recuperación  </a:t>
            </a:r>
          </a:p>
        </p:txBody>
      </p:sp>
      <p:sp>
        <p:nvSpPr>
          <p:cNvPr id="11" name="Rectangle 26">
            <a:extLst>
              <a:ext uri="{FF2B5EF4-FFF2-40B4-BE49-F238E27FC236}">
                <a16:creationId xmlns:a16="http://schemas.microsoft.com/office/drawing/2014/main" id="{E24A1AE7-AE3C-4320-A8EB-937AB6308C88}"/>
              </a:ext>
            </a:extLst>
          </p:cNvPr>
          <p:cNvSpPr/>
          <p:nvPr/>
        </p:nvSpPr>
        <p:spPr>
          <a:xfrm>
            <a:off x="253906" y="2423524"/>
            <a:ext cx="3721114" cy="830999"/>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CO" sz="1600" dirty="0">
                <a:solidFill>
                  <a:schemeClr val="bg1"/>
                </a:solidFill>
                <a:latin typeface="Arial Narrow" panose="020B0606020202030204" pitchFamily="34" charset="0"/>
              </a:rPr>
              <a:t>Capacitación técnica del personal a cargo de la prevención y preparación para la respuesta ante incendios forestales</a:t>
            </a:r>
            <a:endParaRPr lang="es-CO" sz="1400" dirty="0">
              <a:solidFill>
                <a:schemeClr val="bg1"/>
              </a:solidFill>
              <a:latin typeface="Arial Narrow" panose="020B0606020202030204" pitchFamily="34" charset="0"/>
            </a:endParaRPr>
          </a:p>
        </p:txBody>
      </p:sp>
      <p:sp>
        <p:nvSpPr>
          <p:cNvPr id="13" name="Rectangle 26">
            <a:extLst>
              <a:ext uri="{FF2B5EF4-FFF2-40B4-BE49-F238E27FC236}">
                <a16:creationId xmlns:a16="http://schemas.microsoft.com/office/drawing/2014/main" id="{2762888F-F723-4212-9F53-EC4BC304F9A2}"/>
              </a:ext>
            </a:extLst>
          </p:cNvPr>
          <p:cNvSpPr/>
          <p:nvPr/>
        </p:nvSpPr>
        <p:spPr>
          <a:xfrm>
            <a:off x="219072" y="3342922"/>
            <a:ext cx="3790782" cy="1270052"/>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ES" sz="1600" dirty="0">
                <a:solidFill>
                  <a:schemeClr val="bg1"/>
                </a:solidFill>
                <a:latin typeface="Arial Narrow" panose="020B0606020202030204" pitchFamily="34" charset="0"/>
              </a:rPr>
              <a:t>Apoyar y acompañar técnicamente los PMU en los cuales se coordina los procesos de atención de incendios forestales a través del suministro de información técnica y la implementación de los protocolos establecidos</a:t>
            </a:r>
            <a:endParaRPr lang="es-CO" sz="1400" dirty="0">
              <a:solidFill>
                <a:schemeClr val="bg1"/>
              </a:solidFill>
              <a:latin typeface="Arial Narrow" panose="020B0606020202030204" pitchFamily="34" charset="0"/>
            </a:endParaRPr>
          </a:p>
        </p:txBody>
      </p:sp>
      <p:sp>
        <p:nvSpPr>
          <p:cNvPr id="19" name="Rectangle 26">
            <a:extLst>
              <a:ext uri="{FF2B5EF4-FFF2-40B4-BE49-F238E27FC236}">
                <a16:creationId xmlns:a16="http://schemas.microsoft.com/office/drawing/2014/main" id="{7AF4E0AC-CB7D-4A56-B6F6-A9E1EE98960E}"/>
              </a:ext>
            </a:extLst>
          </p:cNvPr>
          <p:cNvSpPr/>
          <p:nvPr/>
        </p:nvSpPr>
        <p:spPr>
          <a:xfrm>
            <a:off x="219073" y="4739491"/>
            <a:ext cx="3860893" cy="1209178"/>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ES" sz="1600" dirty="0">
                <a:solidFill>
                  <a:schemeClr val="bg1"/>
                </a:solidFill>
                <a:latin typeface="Arial Narrow" panose="020B0606020202030204" pitchFamily="34" charset="0"/>
              </a:rPr>
              <a:t>Continuar con el seguimiento y monitoreo a los boletines y alertas tempranas generados a nivel nacional o local que se tengan y reportar dichas anomalías a los tomadores de decisiones en el marco de los PMU</a:t>
            </a:r>
            <a:endParaRPr lang="es-CO" sz="1600" dirty="0">
              <a:solidFill>
                <a:schemeClr val="bg1"/>
              </a:solidFill>
              <a:latin typeface="Arial Narrow" panose="020B0606020202030204" pitchFamily="34" charset="0"/>
            </a:endParaRPr>
          </a:p>
        </p:txBody>
      </p:sp>
      <p:sp>
        <p:nvSpPr>
          <p:cNvPr id="29" name="Rectangle 26">
            <a:extLst>
              <a:ext uri="{FF2B5EF4-FFF2-40B4-BE49-F238E27FC236}">
                <a16:creationId xmlns:a16="http://schemas.microsoft.com/office/drawing/2014/main" id="{9691A944-FFB9-408C-97E6-C1F43F46800C}"/>
              </a:ext>
            </a:extLst>
          </p:cNvPr>
          <p:cNvSpPr/>
          <p:nvPr/>
        </p:nvSpPr>
        <p:spPr>
          <a:xfrm>
            <a:off x="6004050" y="2429835"/>
            <a:ext cx="2987041" cy="830998"/>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ES" sz="1600" dirty="0">
                <a:solidFill>
                  <a:schemeClr val="bg1"/>
                </a:solidFill>
                <a:latin typeface="Arial Narrow" panose="020B0606020202030204" pitchFamily="34" charset="0"/>
              </a:rPr>
              <a:t>Aplicar la metodología de evaluación y necesidades – EDAN en el marco del PMU</a:t>
            </a:r>
            <a:endParaRPr lang="es-CO" sz="1600" dirty="0">
              <a:solidFill>
                <a:schemeClr val="bg1"/>
              </a:solidFill>
              <a:latin typeface="Arial Narrow" panose="020B0606020202030204" pitchFamily="34" charset="0"/>
            </a:endParaRPr>
          </a:p>
        </p:txBody>
      </p:sp>
      <p:sp>
        <p:nvSpPr>
          <p:cNvPr id="31" name="Rectangle 26">
            <a:extLst>
              <a:ext uri="{FF2B5EF4-FFF2-40B4-BE49-F238E27FC236}">
                <a16:creationId xmlns:a16="http://schemas.microsoft.com/office/drawing/2014/main" id="{BD36E4E6-6E7E-44F9-8700-F2903D3C389A}"/>
              </a:ext>
            </a:extLst>
          </p:cNvPr>
          <p:cNvSpPr/>
          <p:nvPr/>
        </p:nvSpPr>
        <p:spPr>
          <a:xfrm>
            <a:off x="6004050" y="3370596"/>
            <a:ext cx="2987041" cy="1613264"/>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ES" sz="1600" dirty="0">
                <a:solidFill>
                  <a:schemeClr val="bg1"/>
                </a:solidFill>
                <a:latin typeface="Arial Narrow" panose="020B0606020202030204" pitchFamily="34" charset="0"/>
              </a:rPr>
              <a:t>Los resultados del EDAN deberán ser suministrados a los consejos territoriales para la gestión del riesgo de desastres, </a:t>
            </a:r>
            <a:r>
              <a:rPr lang="es-ES" sz="1600" dirty="0" err="1">
                <a:solidFill>
                  <a:schemeClr val="bg1"/>
                </a:solidFill>
                <a:latin typeface="Arial Narrow" panose="020B0606020202030204" pitchFamily="34" charset="0"/>
              </a:rPr>
              <a:t>quines</a:t>
            </a:r>
            <a:r>
              <a:rPr lang="es-ES" sz="1600" dirty="0">
                <a:solidFill>
                  <a:schemeClr val="bg1"/>
                </a:solidFill>
                <a:latin typeface="Arial Narrow" panose="020B0606020202030204" pitchFamily="34" charset="0"/>
              </a:rPr>
              <a:t> los incluirán en el plan de acción especifico orientada a la recuperación ambiental del territorio afectado</a:t>
            </a:r>
            <a:endParaRPr lang="es-CO" sz="1400" dirty="0">
              <a:solidFill>
                <a:schemeClr val="bg1"/>
              </a:solidFill>
              <a:latin typeface="Arial Narrow" panose="020B0606020202030204" pitchFamily="34" charset="0"/>
            </a:endParaRPr>
          </a:p>
        </p:txBody>
      </p:sp>
      <p:sp>
        <p:nvSpPr>
          <p:cNvPr id="34" name="Rectangle 26">
            <a:extLst>
              <a:ext uri="{FF2B5EF4-FFF2-40B4-BE49-F238E27FC236}">
                <a16:creationId xmlns:a16="http://schemas.microsoft.com/office/drawing/2014/main" id="{C637773F-EA53-48BD-9E10-6464C2793823}"/>
              </a:ext>
            </a:extLst>
          </p:cNvPr>
          <p:cNvSpPr/>
          <p:nvPr/>
        </p:nvSpPr>
        <p:spPr>
          <a:xfrm>
            <a:off x="6004050" y="5129251"/>
            <a:ext cx="2987042" cy="1638836"/>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ES"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Acompañar y orientar técnicamente a las autoridades territoriales en las medidas de recuperación ambiental del territorio afectado por los incendios forestales, definidas en el plan de acción específica</a:t>
            </a:r>
            <a:endParaRPr lang="es-CO" sz="1600" dirty="0">
              <a:solidFill>
                <a:schemeClr val="bg1"/>
              </a:solidFill>
              <a:latin typeface="Arial Narrow" panose="020B0606020202030204" pitchFamily="34" charset="0"/>
            </a:endParaRPr>
          </a:p>
          <a:p>
            <a:pPr algn="ctr"/>
            <a:endParaRPr lang="es-CO" sz="1600" dirty="0">
              <a:solidFill>
                <a:schemeClr val="bg1"/>
              </a:solidFill>
              <a:latin typeface="Arial Narrow" panose="020B0606020202030204" pitchFamily="34" charset="0"/>
            </a:endParaRPr>
          </a:p>
        </p:txBody>
      </p:sp>
      <p:pic>
        <p:nvPicPr>
          <p:cNvPr id="36" name="Picture 4" descr="Ministerio de Ambiente y Desarrollo Sostenible">
            <a:extLst>
              <a:ext uri="{FF2B5EF4-FFF2-40B4-BE49-F238E27FC236}">
                <a16:creationId xmlns:a16="http://schemas.microsoft.com/office/drawing/2014/main" id="{08BC22AF-74D5-4673-8170-F4A797931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1112" y="201276"/>
            <a:ext cx="1673257" cy="3285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6">
            <a:extLst>
              <a:ext uri="{FF2B5EF4-FFF2-40B4-BE49-F238E27FC236}">
                <a16:creationId xmlns:a16="http://schemas.microsoft.com/office/drawing/2014/main" id="{0CDE7A26-12CD-450A-945F-DB7B6FEB907F}"/>
              </a:ext>
            </a:extLst>
          </p:cNvPr>
          <p:cNvSpPr/>
          <p:nvPr/>
        </p:nvSpPr>
        <p:spPr>
          <a:xfrm>
            <a:off x="219072" y="6027003"/>
            <a:ext cx="3860893" cy="830997"/>
          </a:xfrm>
          <a:prstGeom prst="rect">
            <a:avLst/>
          </a:prstGeom>
          <a:solidFill>
            <a:schemeClr val="accent2">
              <a:alpha val="20000"/>
            </a:schemeClr>
          </a:solidFill>
          <a:ln w="12700" cap="flat" cmpd="sng" algn="ctr">
            <a:solidFill>
              <a:srgbClr val="5A3725"/>
            </a:solidFill>
            <a:prstDash val="solid"/>
            <a:miter lim="800000"/>
          </a:ln>
          <a:effectLst/>
        </p:spPr>
        <p:txBody>
          <a:bodyPr rtlCol="0" anchor="ctr"/>
          <a:lstStyle/>
          <a:p>
            <a:pPr algn="ctr"/>
            <a:r>
              <a:rPr lang="es-ES" sz="16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Apoyar con información técnica la revisión o actualización de las EMRE</a:t>
            </a:r>
            <a:endParaRPr lang="es-CO" sz="1600" dirty="0">
              <a:solidFill>
                <a:schemeClr val="bg1"/>
              </a:solidFill>
              <a:latin typeface="Arial Narrow" panose="020B0606020202030204" pitchFamily="34" charset="0"/>
            </a:endParaRPr>
          </a:p>
        </p:txBody>
      </p:sp>
      <p:sp>
        <p:nvSpPr>
          <p:cNvPr id="7" name="CuadroTexto 6">
            <a:extLst>
              <a:ext uri="{FF2B5EF4-FFF2-40B4-BE49-F238E27FC236}">
                <a16:creationId xmlns:a16="http://schemas.microsoft.com/office/drawing/2014/main" id="{03F1F795-114D-4813-8552-2B1C12A3B830}"/>
              </a:ext>
            </a:extLst>
          </p:cNvPr>
          <p:cNvSpPr txBox="1"/>
          <p:nvPr/>
        </p:nvSpPr>
        <p:spPr>
          <a:xfrm>
            <a:off x="4171916" y="1407251"/>
            <a:ext cx="1832134" cy="830997"/>
          </a:xfrm>
          <a:prstGeom prst="rect">
            <a:avLst/>
          </a:prstGeom>
          <a:noFill/>
          <a:ln w="57150">
            <a:solidFill>
              <a:schemeClr val="accent2"/>
            </a:solidFill>
          </a:ln>
        </p:spPr>
        <p:txBody>
          <a:bodyPr wrap="square" rtlCol="0">
            <a:spAutoFit/>
          </a:bodyPr>
          <a:lstStyle/>
          <a:p>
            <a:pPr algn="ctr"/>
            <a:r>
              <a:rPr lang="es-ES" sz="2400" dirty="0">
                <a:solidFill>
                  <a:schemeClr val="bg1">
                    <a:lumMod val="95000"/>
                  </a:schemeClr>
                </a:solidFill>
                <a:latin typeface="Arial Narrow" panose="020B0606020202030204" pitchFamily="34" charset="0"/>
              </a:rPr>
              <a:t>Ejecución de </a:t>
            </a:r>
          </a:p>
          <a:p>
            <a:pPr algn="ctr"/>
            <a:r>
              <a:rPr lang="es-ES" sz="2400" dirty="0">
                <a:solidFill>
                  <a:schemeClr val="bg1">
                    <a:lumMod val="95000"/>
                  </a:schemeClr>
                </a:solidFill>
                <a:latin typeface="Arial Narrow" panose="020B0606020202030204" pitchFamily="34" charset="0"/>
              </a:rPr>
              <a:t> la respuesta  </a:t>
            </a:r>
          </a:p>
        </p:txBody>
      </p:sp>
      <p:sp>
        <p:nvSpPr>
          <p:cNvPr id="8" name="CuadroTexto 7">
            <a:extLst>
              <a:ext uri="{FF2B5EF4-FFF2-40B4-BE49-F238E27FC236}">
                <a16:creationId xmlns:a16="http://schemas.microsoft.com/office/drawing/2014/main" id="{748C6858-C2E4-486E-AE54-595917BC757E}"/>
              </a:ext>
            </a:extLst>
          </p:cNvPr>
          <p:cNvSpPr txBox="1"/>
          <p:nvPr/>
        </p:nvSpPr>
        <p:spPr>
          <a:xfrm>
            <a:off x="9150209" y="1451237"/>
            <a:ext cx="2804160" cy="830997"/>
          </a:xfrm>
          <a:prstGeom prst="rect">
            <a:avLst/>
          </a:prstGeom>
          <a:noFill/>
          <a:ln w="57150">
            <a:solidFill>
              <a:schemeClr val="accent2"/>
            </a:solidFill>
          </a:ln>
        </p:spPr>
        <p:txBody>
          <a:bodyPr wrap="square" rtlCol="0">
            <a:spAutoFit/>
          </a:bodyPr>
          <a:lstStyle/>
          <a:p>
            <a:pPr algn="ctr"/>
            <a:r>
              <a:rPr lang="es-ES" sz="2400" dirty="0">
                <a:solidFill>
                  <a:schemeClr val="bg1">
                    <a:lumMod val="95000"/>
                  </a:schemeClr>
                </a:solidFill>
                <a:latin typeface="Arial Narrow" panose="020B0606020202030204" pitchFamily="34" charset="0"/>
              </a:rPr>
              <a:t>Ejecución de </a:t>
            </a:r>
          </a:p>
          <a:p>
            <a:pPr algn="ctr"/>
            <a:r>
              <a:rPr lang="es-ES" sz="2400" dirty="0">
                <a:solidFill>
                  <a:schemeClr val="bg1">
                    <a:lumMod val="95000"/>
                  </a:schemeClr>
                </a:solidFill>
                <a:latin typeface="Arial Narrow" panose="020B0606020202030204" pitchFamily="34" charset="0"/>
              </a:rPr>
              <a:t> la recuperación  </a:t>
            </a:r>
          </a:p>
        </p:txBody>
      </p:sp>
    </p:spTree>
    <p:extLst>
      <p:ext uri="{BB962C8B-B14F-4D97-AF65-F5344CB8AC3E}">
        <p14:creationId xmlns:p14="http://schemas.microsoft.com/office/powerpoint/2010/main" val="3551663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5">
            <a:extLst>
              <a:ext uri="{FF2B5EF4-FFF2-40B4-BE49-F238E27FC236}">
                <a16:creationId xmlns:a16="http://schemas.microsoft.com/office/drawing/2014/main" id="{751058B7-0C4C-44A8-B54E-A0F3534CF506}"/>
              </a:ext>
            </a:extLst>
          </p:cNvPr>
          <p:cNvGraphicFramePr/>
          <p:nvPr/>
        </p:nvGraphicFramePr>
        <p:xfrm>
          <a:off x="4773175" y="2093975"/>
          <a:ext cx="7456770" cy="4397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A4B719EB-5196-4092-B1BE-EE5399EE7741}"/>
              </a:ext>
            </a:extLst>
          </p:cNvPr>
          <p:cNvPicPr>
            <a:picLocks noChangeAspect="1"/>
          </p:cNvPicPr>
          <p:nvPr/>
        </p:nvPicPr>
        <p:blipFill>
          <a:blip r:embed="rId7"/>
          <a:stretch>
            <a:fillRect/>
          </a:stretch>
        </p:blipFill>
        <p:spPr>
          <a:xfrm>
            <a:off x="870859" y="3292969"/>
            <a:ext cx="1176949" cy="1645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F61585DD-0312-46E1-A5ED-2AE397AB42F2}"/>
              </a:ext>
            </a:extLst>
          </p:cNvPr>
          <p:cNvPicPr>
            <a:picLocks noChangeAspect="1"/>
          </p:cNvPicPr>
          <p:nvPr/>
        </p:nvPicPr>
        <p:blipFill>
          <a:blip r:embed="rId8"/>
          <a:stretch>
            <a:fillRect/>
          </a:stretch>
        </p:blipFill>
        <p:spPr>
          <a:xfrm>
            <a:off x="2125768" y="1399862"/>
            <a:ext cx="1143636" cy="16085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Imagen 6">
            <a:extLst>
              <a:ext uri="{FF2B5EF4-FFF2-40B4-BE49-F238E27FC236}">
                <a16:creationId xmlns:a16="http://schemas.microsoft.com/office/drawing/2014/main" id="{43EC1BBA-ED77-427B-BB50-1ADE4CC7633C}"/>
              </a:ext>
            </a:extLst>
          </p:cNvPr>
          <p:cNvPicPr>
            <a:picLocks noChangeAspect="1"/>
          </p:cNvPicPr>
          <p:nvPr/>
        </p:nvPicPr>
        <p:blipFill>
          <a:blip r:embed="rId9"/>
          <a:stretch>
            <a:fillRect/>
          </a:stretch>
        </p:blipFill>
        <p:spPr>
          <a:xfrm>
            <a:off x="476886" y="1390514"/>
            <a:ext cx="1176949" cy="16156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EF692A30-7557-402A-A3A3-113EC5AE83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032" t="9611" r="7792" b="6743"/>
          <a:stretch/>
        </p:blipFill>
        <p:spPr>
          <a:xfrm>
            <a:off x="1765632" y="5003916"/>
            <a:ext cx="1143636" cy="16122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CuadroTexto 8">
            <a:extLst>
              <a:ext uri="{FF2B5EF4-FFF2-40B4-BE49-F238E27FC236}">
                <a16:creationId xmlns:a16="http://schemas.microsoft.com/office/drawing/2014/main" id="{CD3DCC9C-C795-49A8-9162-F2EA378FA6AA}"/>
              </a:ext>
            </a:extLst>
          </p:cNvPr>
          <p:cNvSpPr txBox="1"/>
          <p:nvPr/>
        </p:nvSpPr>
        <p:spPr>
          <a:xfrm>
            <a:off x="6157712" y="851905"/>
            <a:ext cx="6072233" cy="1077218"/>
          </a:xfrm>
          <a:prstGeom prst="rect">
            <a:avLst/>
          </a:prstGeom>
          <a:noFill/>
        </p:spPr>
        <p:txBody>
          <a:bodyPr wrap="square" rtlCol="0">
            <a:spAutoFit/>
          </a:bodyPr>
          <a:lstStyle/>
          <a:p>
            <a:pPr algn="ctr"/>
            <a:r>
              <a:rPr lang="es-ES" sz="3200" b="1" dirty="0">
                <a:solidFill>
                  <a:srgbClr val="148C69"/>
                </a:solidFill>
                <a:latin typeface="+mj-lt"/>
              </a:rPr>
              <a:t>Instrumentos para la prevención de incendios forestales</a:t>
            </a:r>
            <a:endParaRPr lang="es-CO" sz="3200" b="1" dirty="0">
              <a:solidFill>
                <a:srgbClr val="148C69"/>
              </a:solidFill>
              <a:latin typeface="+mj-lt"/>
            </a:endParaRPr>
          </a:p>
        </p:txBody>
      </p:sp>
      <p:pic>
        <p:nvPicPr>
          <p:cNvPr id="10" name="Imagen 9">
            <a:extLst>
              <a:ext uri="{FF2B5EF4-FFF2-40B4-BE49-F238E27FC236}">
                <a16:creationId xmlns:a16="http://schemas.microsoft.com/office/drawing/2014/main" id="{846F55B8-0D21-4CB7-897C-193444A76FF3}"/>
              </a:ext>
            </a:extLst>
          </p:cNvPr>
          <p:cNvPicPr>
            <a:picLocks noChangeAspect="1"/>
          </p:cNvPicPr>
          <p:nvPr/>
        </p:nvPicPr>
        <p:blipFill>
          <a:blip r:embed="rId11"/>
          <a:stretch>
            <a:fillRect/>
          </a:stretch>
        </p:blipFill>
        <p:spPr>
          <a:xfrm>
            <a:off x="3033573" y="3292969"/>
            <a:ext cx="1235194" cy="163377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Imagen 10">
            <a:extLst>
              <a:ext uri="{FF2B5EF4-FFF2-40B4-BE49-F238E27FC236}">
                <a16:creationId xmlns:a16="http://schemas.microsoft.com/office/drawing/2014/main" id="{C38AB672-E4FB-4E04-993B-4C82CC7D1E1F}"/>
              </a:ext>
            </a:extLst>
          </p:cNvPr>
          <p:cNvPicPr>
            <a:picLocks noChangeAspect="1"/>
          </p:cNvPicPr>
          <p:nvPr/>
        </p:nvPicPr>
        <p:blipFill>
          <a:blip r:embed="rId12"/>
          <a:stretch>
            <a:fillRect/>
          </a:stretch>
        </p:blipFill>
        <p:spPr>
          <a:xfrm>
            <a:off x="3764359" y="1433955"/>
            <a:ext cx="1235194" cy="1572242"/>
          </a:xfrm>
          <a:prstGeom prst="roundRect">
            <a:avLst>
              <a:gd name="adj" fmla="val 4167"/>
            </a:avLst>
          </a:prstGeom>
          <a:solidFill>
            <a:srgbClr val="FFFFFF"/>
          </a:solidFill>
          <a:ln w="76200" cap="sq">
            <a:solidFill>
              <a:srgbClr val="292929"/>
            </a:solidFill>
            <a:miter lim="800000"/>
          </a:ln>
          <a:effectLst>
            <a:outerShdw blurRad="50800" dist="38100" dir="8100000" algn="tr" rotWithShape="0">
              <a:prstClr val="black">
                <a:alpha val="40000"/>
              </a:prst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679398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9854" y="213137"/>
            <a:ext cx="9078778" cy="954107"/>
          </a:xfrm>
          <a:prstGeom prst="rect">
            <a:avLst/>
          </a:prstGeom>
          <a:noFill/>
        </p:spPr>
        <p:txBody>
          <a:bodyPr wrap="square" rtlCol="0">
            <a:spAutoFit/>
          </a:bodyPr>
          <a:lstStyle/>
          <a:p>
            <a:r>
              <a:rPr lang="es-MX" sz="2800" b="1" dirty="0">
                <a:solidFill>
                  <a:srgbClr val="3366CC"/>
                </a:solidFill>
                <a:latin typeface="Century Gothic" panose="020B0502020202020204" pitchFamily="34" charset="0"/>
              </a:rPr>
              <a:t>SEGUIMIENTO INCENDIOS DE LA COBERTURA VEGETAL - IDEAM</a:t>
            </a:r>
            <a:endParaRPr lang="es-CO" sz="2800" b="1" dirty="0">
              <a:solidFill>
                <a:srgbClr val="3366CC"/>
              </a:solidFill>
              <a:latin typeface="Century Gothic" panose="020B0502020202020204" pitchFamily="34" charset="0"/>
            </a:endParaRPr>
          </a:p>
        </p:txBody>
      </p:sp>
      <p:graphicFrame>
        <p:nvGraphicFramePr>
          <p:cNvPr id="4" name="Diagrama 3"/>
          <p:cNvGraphicFramePr/>
          <p:nvPr/>
        </p:nvGraphicFramePr>
        <p:xfrm>
          <a:off x="2747302" y="439681"/>
          <a:ext cx="8146239" cy="5078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a:blip r:embed="rId8"/>
          <a:stretch>
            <a:fillRect/>
          </a:stretch>
        </p:blipFill>
        <p:spPr>
          <a:xfrm>
            <a:off x="11172312" y="1304905"/>
            <a:ext cx="701706" cy="1371818"/>
          </a:xfrm>
          <a:prstGeom prst="rect">
            <a:avLst/>
          </a:prstGeom>
        </p:spPr>
      </p:pic>
      <p:pic>
        <p:nvPicPr>
          <p:cNvPr id="7" name="Imagen 6"/>
          <p:cNvPicPr>
            <a:picLocks noChangeAspect="1"/>
          </p:cNvPicPr>
          <p:nvPr/>
        </p:nvPicPr>
        <p:blipFill>
          <a:blip r:embed="rId9"/>
          <a:stretch>
            <a:fillRect/>
          </a:stretch>
        </p:blipFill>
        <p:spPr>
          <a:xfrm>
            <a:off x="342790" y="5788292"/>
            <a:ext cx="1947338" cy="1035202"/>
          </a:xfrm>
          <a:prstGeom prst="rect">
            <a:avLst/>
          </a:prstGeom>
        </p:spPr>
      </p:pic>
      <p:pic>
        <p:nvPicPr>
          <p:cNvPr id="8" name="Imagen 7"/>
          <p:cNvPicPr>
            <a:picLocks noChangeAspect="1"/>
          </p:cNvPicPr>
          <p:nvPr/>
        </p:nvPicPr>
        <p:blipFill>
          <a:blip r:embed="rId10"/>
          <a:stretch>
            <a:fillRect/>
          </a:stretch>
        </p:blipFill>
        <p:spPr>
          <a:xfrm>
            <a:off x="368119" y="4790822"/>
            <a:ext cx="1947338" cy="1029494"/>
          </a:xfrm>
          <a:prstGeom prst="rect">
            <a:avLst/>
          </a:prstGeom>
        </p:spPr>
      </p:pic>
      <p:grpSp>
        <p:nvGrpSpPr>
          <p:cNvPr id="9" name="Grupo 8">
            <a:extLst>
              <a:ext uri="{FF2B5EF4-FFF2-40B4-BE49-F238E27FC236}">
                <a16:creationId xmlns:a16="http://schemas.microsoft.com/office/drawing/2014/main" id="{EDB4DF93-07BC-D641-A7DF-3804383DDE32}"/>
              </a:ext>
            </a:extLst>
          </p:cNvPr>
          <p:cNvGrpSpPr/>
          <p:nvPr/>
        </p:nvGrpSpPr>
        <p:grpSpPr>
          <a:xfrm>
            <a:off x="462113" y="3229166"/>
            <a:ext cx="2300542" cy="1514388"/>
            <a:chOff x="1278210" y="2937842"/>
            <a:chExt cx="1701296" cy="1332500"/>
          </a:xfrm>
        </p:grpSpPr>
        <p:pic>
          <p:nvPicPr>
            <p:cNvPr id="10" name="Imagen 9"/>
            <p:cNvPicPr>
              <a:picLocks noChangeAspect="1"/>
            </p:cNvPicPr>
            <p:nvPr/>
          </p:nvPicPr>
          <p:blipFill>
            <a:blip r:embed="rId11"/>
            <a:stretch>
              <a:fillRect/>
            </a:stretch>
          </p:blipFill>
          <p:spPr>
            <a:xfrm>
              <a:off x="1278210" y="2937842"/>
              <a:ext cx="1701296" cy="1058169"/>
            </a:xfrm>
            <a:prstGeom prst="rect">
              <a:avLst/>
            </a:prstGeom>
          </p:spPr>
        </p:pic>
        <p:sp>
          <p:nvSpPr>
            <p:cNvPr id="11" name="CuadroTexto 10"/>
            <p:cNvSpPr txBox="1"/>
            <p:nvPr/>
          </p:nvSpPr>
          <p:spPr>
            <a:xfrm>
              <a:off x="1686664" y="3945369"/>
              <a:ext cx="930200" cy="324973"/>
            </a:xfrm>
            <a:prstGeom prst="rect">
              <a:avLst/>
            </a:prstGeom>
            <a:noFill/>
          </p:spPr>
          <p:txBody>
            <a:bodyPr wrap="none" rtlCol="0">
              <a:spAutoFit/>
            </a:bodyPr>
            <a:lstStyle/>
            <a:p>
              <a:pPr algn="ctr"/>
              <a:r>
                <a:rPr lang="es-ES" dirty="0">
                  <a:latin typeface="+mj-lt"/>
                </a:rPr>
                <a:t>Indicadores</a:t>
              </a:r>
            </a:p>
          </p:txBody>
        </p:sp>
      </p:grpSp>
      <p:pic>
        <p:nvPicPr>
          <p:cNvPr id="12" name="Imagen 11"/>
          <p:cNvPicPr>
            <a:picLocks noChangeAspect="1"/>
          </p:cNvPicPr>
          <p:nvPr/>
        </p:nvPicPr>
        <p:blipFill>
          <a:blip r:embed="rId12"/>
          <a:stretch>
            <a:fillRect/>
          </a:stretch>
        </p:blipFill>
        <p:spPr>
          <a:xfrm>
            <a:off x="500599" y="1317670"/>
            <a:ext cx="2436756" cy="1643331"/>
          </a:xfrm>
          <a:prstGeom prst="rect">
            <a:avLst/>
          </a:prstGeom>
        </p:spPr>
      </p:pic>
      <p:grpSp>
        <p:nvGrpSpPr>
          <p:cNvPr id="13" name="Grupo 12"/>
          <p:cNvGrpSpPr/>
          <p:nvPr/>
        </p:nvGrpSpPr>
        <p:grpSpPr>
          <a:xfrm rot="2242301">
            <a:off x="8418576" y="1660663"/>
            <a:ext cx="4340225" cy="1736090"/>
            <a:chOff x="6623050" y="982978"/>
            <a:chExt cx="4340225" cy="1736090"/>
          </a:xfrm>
          <a:scene3d>
            <a:camera prst="orthographicFront">
              <a:rot lat="20999999" lon="0" rev="0"/>
            </a:camera>
            <a:lightRig rig="threePt" dir="t"/>
          </a:scene3d>
        </p:grpSpPr>
        <p:sp>
          <p:nvSpPr>
            <p:cNvPr id="14" name="Forma 13"/>
            <p:cNvSpPr/>
            <p:nvPr/>
          </p:nvSpPr>
          <p:spPr>
            <a:xfrm>
              <a:off x="6623050" y="982978"/>
              <a:ext cx="4340225" cy="1736090"/>
            </a:xfrm>
            <a:prstGeom prst="leftRightRibbon">
              <a:avLst/>
            </a:prstGeom>
            <a:scene3d>
              <a:camera prst="orthographicFront">
                <a:rot lat="20999999" lon="0" rev="0"/>
              </a:camera>
              <a:lightRig rig="threePt" dir="t"/>
            </a:scene3d>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orma libre 14"/>
            <p:cNvSpPr/>
            <p:nvPr/>
          </p:nvSpPr>
          <p:spPr>
            <a:xfrm>
              <a:off x="7143877" y="1286794"/>
              <a:ext cx="1432274" cy="850684"/>
            </a:xfrm>
            <a:custGeom>
              <a:avLst/>
              <a:gdLst>
                <a:gd name="connsiteX0" fmla="*/ 0 w 1432274"/>
                <a:gd name="connsiteY0" fmla="*/ 0 h 850684"/>
                <a:gd name="connsiteX1" fmla="*/ 1432274 w 1432274"/>
                <a:gd name="connsiteY1" fmla="*/ 0 h 850684"/>
                <a:gd name="connsiteX2" fmla="*/ 1432274 w 1432274"/>
                <a:gd name="connsiteY2" fmla="*/ 850684 h 850684"/>
                <a:gd name="connsiteX3" fmla="*/ 0 w 1432274"/>
                <a:gd name="connsiteY3" fmla="*/ 850684 h 850684"/>
                <a:gd name="connsiteX4" fmla="*/ 0 w 1432274"/>
                <a:gd name="connsiteY4" fmla="*/ 0 h 85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74" h="850684">
                  <a:moveTo>
                    <a:pt x="0" y="0"/>
                  </a:moveTo>
                  <a:lnTo>
                    <a:pt x="1432274" y="0"/>
                  </a:lnTo>
                  <a:lnTo>
                    <a:pt x="1432274" y="850684"/>
                  </a:lnTo>
                  <a:lnTo>
                    <a:pt x="0" y="850684"/>
                  </a:lnTo>
                  <a:lnTo>
                    <a:pt x="0" y="0"/>
                  </a:lnTo>
                  <a:close/>
                </a:path>
              </a:pathLst>
            </a:custGeom>
            <a:noFill/>
            <a:ln>
              <a:noFill/>
            </a:ln>
            <a:scene3d>
              <a:camera prst="orthographicFront">
                <a:rot lat="20999999" lon="0" rev="0"/>
              </a:camera>
              <a:lightRig rig="threePt" dir="t"/>
            </a:scene3d>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46228" rIns="0" bIns="49530" numCol="1" spcCol="1270" anchor="ctr" anchorCtr="0">
              <a:noAutofit/>
            </a:bodyPr>
            <a:lstStyle/>
            <a:p>
              <a:pPr lvl="0" algn="ctr" defTabSz="577850">
                <a:lnSpc>
                  <a:spcPct val="90000"/>
                </a:lnSpc>
                <a:spcBef>
                  <a:spcPct val="0"/>
                </a:spcBef>
                <a:spcAft>
                  <a:spcPct val="35000"/>
                </a:spcAft>
              </a:pPr>
              <a:r>
                <a:rPr lang="es-ES" sz="1300" kern="1200" dirty="0">
                  <a:solidFill>
                    <a:schemeClr val="tx1"/>
                  </a:solidFill>
                  <a:latin typeface="+mj-lt"/>
                </a:rPr>
                <a:t>Lineamientos (generación de </a:t>
              </a:r>
              <a:r>
                <a:rPr lang="es-ES" sz="1300" b="1" kern="1200" dirty="0">
                  <a:solidFill>
                    <a:schemeClr val="tx1"/>
                  </a:solidFill>
                  <a:latin typeface="+mj-lt"/>
                </a:rPr>
                <a:t>protocolos</a:t>
              </a:r>
              <a:r>
                <a:rPr lang="es-ES" sz="1300" kern="1200" dirty="0">
                  <a:solidFill>
                    <a:schemeClr val="tx1"/>
                  </a:solidFill>
                  <a:latin typeface="+mj-lt"/>
                </a:rPr>
                <a:t> y metodologías)</a:t>
              </a:r>
            </a:p>
          </p:txBody>
        </p:sp>
        <p:sp>
          <p:nvSpPr>
            <p:cNvPr id="16" name="Forma libre 15"/>
            <p:cNvSpPr/>
            <p:nvPr/>
          </p:nvSpPr>
          <p:spPr>
            <a:xfrm>
              <a:off x="8793162" y="1564569"/>
              <a:ext cx="1692687" cy="850684"/>
            </a:xfrm>
            <a:custGeom>
              <a:avLst/>
              <a:gdLst>
                <a:gd name="connsiteX0" fmla="*/ 0 w 1692687"/>
                <a:gd name="connsiteY0" fmla="*/ 0 h 850684"/>
                <a:gd name="connsiteX1" fmla="*/ 1692687 w 1692687"/>
                <a:gd name="connsiteY1" fmla="*/ 0 h 850684"/>
                <a:gd name="connsiteX2" fmla="*/ 1692687 w 1692687"/>
                <a:gd name="connsiteY2" fmla="*/ 850684 h 850684"/>
                <a:gd name="connsiteX3" fmla="*/ 0 w 1692687"/>
                <a:gd name="connsiteY3" fmla="*/ 850684 h 850684"/>
                <a:gd name="connsiteX4" fmla="*/ 0 w 1692687"/>
                <a:gd name="connsiteY4" fmla="*/ 0 h 85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87" h="850684">
                  <a:moveTo>
                    <a:pt x="0" y="0"/>
                  </a:moveTo>
                  <a:lnTo>
                    <a:pt x="1692687" y="0"/>
                  </a:lnTo>
                  <a:lnTo>
                    <a:pt x="1692687" y="850684"/>
                  </a:lnTo>
                  <a:lnTo>
                    <a:pt x="0" y="850684"/>
                  </a:lnTo>
                  <a:lnTo>
                    <a:pt x="0" y="0"/>
                  </a:lnTo>
                  <a:close/>
                </a:path>
              </a:pathLst>
            </a:custGeom>
            <a:noFill/>
            <a:ln>
              <a:noFill/>
            </a:ln>
            <a:scene3d>
              <a:camera prst="orthographicFront">
                <a:rot lat="20999999" lon="0" rev="0"/>
              </a:camera>
              <a:lightRig rig="threePt" dir="t"/>
            </a:scene3d>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46228" rIns="0" bIns="49530" numCol="1" spcCol="1270" anchor="ctr" anchorCtr="0">
              <a:noAutofit/>
            </a:bodyPr>
            <a:lstStyle/>
            <a:p>
              <a:pPr lvl="0" algn="ctr" defTabSz="577850">
                <a:lnSpc>
                  <a:spcPct val="90000"/>
                </a:lnSpc>
                <a:spcBef>
                  <a:spcPct val="0"/>
                </a:spcBef>
                <a:spcAft>
                  <a:spcPct val="35000"/>
                </a:spcAft>
              </a:pPr>
              <a:r>
                <a:rPr lang="es-ES" sz="1300" kern="1200" dirty="0">
                  <a:solidFill>
                    <a:schemeClr val="tx1"/>
                  </a:solidFill>
                  <a:latin typeface="+mj-lt"/>
                </a:rPr>
                <a:t>Lineamientos (generación de </a:t>
              </a:r>
              <a:r>
                <a:rPr lang="es-ES" sz="1300" b="1" kern="1200" dirty="0">
                  <a:solidFill>
                    <a:schemeClr val="tx1"/>
                  </a:solidFill>
                  <a:latin typeface="+mj-lt"/>
                </a:rPr>
                <a:t>protocolos</a:t>
              </a:r>
              <a:r>
                <a:rPr lang="es-ES" sz="1300" kern="1200" dirty="0">
                  <a:solidFill>
                    <a:schemeClr val="tx1"/>
                  </a:solidFill>
                  <a:latin typeface="+mj-lt"/>
                </a:rPr>
                <a:t> y metodologías)</a:t>
              </a:r>
            </a:p>
          </p:txBody>
        </p:sp>
      </p:grpSp>
      <p:pic>
        <p:nvPicPr>
          <p:cNvPr id="19" name="Imagen 18"/>
          <p:cNvPicPr>
            <a:picLocks noChangeAspect="1"/>
          </p:cNvPicPr>
          <p:nvPr/>
        </p:nvPicPr>
        <p:blipFill>
          <a:blip r:embed="rId13"/>
          <a:stretch>
            <a:fillRect/>
          </a:stretch>
        </p:blipFill>
        <p:spPr>
          <a:xfrm>
            <a:off x="10096092" y="5305569"/>
            <a:ext cx="1721565" cy="1086406"/>
          </a:xfrm>
          <a:prstGeom prst="rect">
            <a:avLst/>
          </a:prstGeom>
        </p:spPr>
      </p:pic>
      <p:pic>
        <p:nvPicPr>
          <p:cNvPr id="2" name="Imagen 1" descr="cid:image002.png@01D4ADB7.13A507F0">
            <a:extLst>
              <a:ext uri="{FF2B5EF4-FFF2-40B4-BE49-F238E27FC236}">
                <a16:creationId xmlns:a16="http://schemas.microsoft.com/office/drawing/2014/main" id="{B669A7C5-D3BE-4C52-B3E9-1C4D84770FCD}"/>
              </a:ext>
            </a:extLst>
          </p:cNvPr>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10235682" y="98919"/>
            <a:ext cx="1906464" cy="322663"/>
          </a:xfrm>
          <a:prstGeom prst="rect">
            <a:avLst/>
          </a:prstGeom>
          <a:noFill/>
          <a:ln>
            <a:noFill/>
          </a:ln>
        </p:spPr>
      </p:pic>
      <p:sp>
        <p:nvSpPr>
          <p:cNvPr id="21" name="CuadroTexto 20">
            <a:extLst>
              <a:ext uri="{FF2B5EF4-FFF2-40B4-BE49-F238E27FC236}">
                <a16:creationId xmlns:a16="http://schemas.microsoft.com/office/drawing/2014/main" id="{D6021304-B384-4FBC-BDF8-907465B27A93}"/>
              </a:ext>
            </a:extLst>
          </p:cNvPr>
          <p:cNvSpPr txBox="1"/>
          <p:nvPr/>
        </p:nvSpPr>
        <p:spPr>
          <a:xfrm>
            <a:off x="10198917" y="6641472"/>
            <a:ext cx="2131669" cy="215444"/>
          </a:xfrm>
          <a:prstGeom prst="rect">
            <a:avLst/>
          </a:prstGeom>
          <a:noFill/>
        </p:spPr>
        <p:txBody>
          <a:bodyPr wrap="square" rtlCol="0">
            <a:spAutoFit/>
          </a:bodyPr>
          <a:lstStyle/>
          <a:p>
            <a:pPr algn="ctr"/>
            <a:r>
              <a:rPr lang="es-MX" sz="800" dirty="0"/>
              <a:t>Fuente: IDEAM </a:t>
            </a:r>
            <a:endParaRPr lang="es-CO" sz="800" dirty="0"/>
          </a:p>
        </p:txBody>
      </p:sp>
      <p:pic>
        <p:nvPicPr>
          <p:cNvPr id="20" name="Imagen 19">
            <a:extLst>
              <a:ext uri="{FF2B5EF4-FFF2-40B4-BE49-F238E27FC236}">
                <a16:creationId xmlns:a16="http://schemas.microsoft.com/office/drawing/2014/main" id="{6727A523-DF34-4674-89DB-085A05577B3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81426" y="4681650"/>
            <a:ext cx="3711514" cy="1976197"/>
          </a:xfrm>
          <a:prstGeom prst="rect">
            <a:avLst/>
          </a:prstGeom>
        </p:spPr>
      </p:pic>
      <p:pic>
        <p:nvPicPr>
          <p:cNvPr id="24" name="Picture 2">
            <a:extLst>
              <a:ext uri="{FF2B5EF4-FFF2-40B4-BE49-F238E27FC236}">
                <a16:creationId xmlns:a16="http://schemas.microsoft.com/office/drawing/2014/main" id="{303A9432-8CB5-4024-85C9-3D0EE03CB3B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l="32381" t="11858" r="30476" b="5139"/>
          <a:stretch>
            <a:fillRect/>
          </a:stretch>
        </p:blipFill>
        <p:spPr bwMode="auto">
          <a:xfrm>
            <a:off x="8547335" y="5086806"/>
            <a:ext cx="1286106" cy="1615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2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74904" y="992948"/>
            <a:ext cx="10543616" cy="830997"/>
          </a:xfrm>
          <a:prstGeom prst="rect">
            <a:avLst/>
          </a:prstGeom>
          <a:noFill/>
        </p:spPr>
        <p:txBody>
          <a:bodyPr wrap="square" rtlCol="0">
            <a:spAutoFit/>
          </a:bodyPr>
          <a:lstStyle/>
          <a:p>
            <a:r>
              <a:rPr lang="es-MX" sz="2400" b="1" dirty="0">
                <a:solidFill>
                  <a:srgbClr val="148C69"/>
                </a:solidFill>
              </a:rPr>
              <a:t>PROTOCOLO PARA LA REALIZACIÓN DE MAPAS DE ZONIFICACIÓN DE RIESGOS A INCENDIOS DE LA COBERTURA VEGETAL A ESCALA 1:100.000 (ESCALABLE)</a:t>
            </a:r>
            <a:endParaRPr lang="es-CO" sz="2400" b="1" dirty="0">
              <a:solidFill>
                <a:srgbClr val="148C69"/>
              </a:solidFill>
            </a:endParaRPr>
          </a:p>
        </p:txBody>
      </p:sp>
      <p:grpSp>
        <p:nvGrpSpPr>
          <p:cNvPr id="4" name="Grupo 3"/>
          <p:cNvGrpSpPr/>
          <p:nvPr/>
        </p:nvGrpSpPr>
        <p:grpSpPr>
          <a:xfrm>
            <a:off x="209177" y="2181862"/>
            <a:ext cx="5151169" cy="3924324"/>
            <a:chOff x="1654758" y="1115103"/>
            <a:chExt cx="7012771" cy="5045600"/>
          </a:xfrm>
        </p:grpSpPr>
        <p:pic>
          <p:nvPicPr>
            <p:cNvPr id="5" name="2 Imagen" descr="AMENAZA_TOTAL_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347" y="1115103"/>
              <a:ext cx="107489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Rectángulo"/>
            <p:cNvSpPr>
              <a:spLocks noChangeArrowheads="1"/>
            </p:cNvSpPr>
            <p:nvPr/>
          </p:nvSpPr>
          <p:spPr bwMode="auto">
            <a:xfrm>
              <a:off x="1654758" y="2542371"/>
              <a:ext cx="2526906" cy="122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s-ES" altLang="es-CO" sz="1400" b="0" i="0" u="none" strike="noStrike" kern="0" cap="none" spc="0" normalizeH="0" baseline="0" noProof="0" dirty="0">
                  <a:ln>
                    <a:noFill/>
                  </a:ln>
                  <a:effectLst/>
                  <a:uLnTx/>
                  <a:uFillTx/>
                  <a:latin typeface="+mj-lt"/>
                </a:rPr>
                <a:t>Amenaza Total</a:t>
              </a:r>
            </a:p>
            <a:p>
              <a:pPr marL="0" marR="0" lvl="0" indent="0" defTabSz="914400" eaLnBrk="1" fontAlgn="auto" latinLnBrk="0" hangingPunct="1">
                <a:lnSpc>
                  <a:spcPct val="100000"/>
                </a:lnSpc>
                <a:spcBef>
                  <a:spcPct val="0"/>
                </a:spcBef>
                <a:spcAft>
                  <a:spcPts val="0"/>
                </a:spcAft>
                <a:buClrTx/>
                <a:buSzTx/>
                <a:buFontTx/>
                <a:buNone/>
                <a:tabLst/>
                <a:defRPr/>
              </a:pPr>
              <a:r>
                <a:rPr kumimoji="0" lang="es-ES" altLang="es-CO" sz="1400" b="0" i="0" u="none" strike="noStrike" kern="0" cap="none" spc="0" normalizeH="0" baseline="0" noProof="0" dirty="0">
                  <a:ln>
                    <a:noFill/>
                  </a:ln>
                  <a:effectLst/>
                  <a:uLnTx/>
                  <a:uFillTx/>
                  <a:latin typeface="+mj-lt"/>
                </a:rPr>
                <a:t>Bajo condiciones normales y F de El Niño</a:t>
              </a:r>
            </a:p>
            <a:p>
              <a:pPr marL="0" marR="0" lvl="0" indent="0" defTabSz="914400" eaLnBrk="1" fontAlgn="auto" latinLnBrk="0" hangingPunct="1">
                <a:lnSpc>
                  <a:spcPct val="100000"/>
                </a:lnSpc>
                <a:spcBef>
                  <a:spcPct val="0"/>
                </a:spcBef>
                <a:spcAft>
                  <a:spcPts val="0"/>
                </a:spcAft>
                <a:buClrTx/>
                <a:buSzTx/>
                <a:buFontTx/>
                <a:buNone/>
                <a:tabLst/>
                <a:defRPr/>
              </a:pPr>
              <a:r>
                <a:rPr kumimoji="0" lang="es-ES" altLang="es-CO" sz="1400" b="0" i="0" u="none" strike="noStrike" kern="0" cap="none" spc="0" normalizeH="0" baseline="0" noProof="0" dirty="0">
                  <a:ln>
                    <a:noFill/>
                  </a:ln>
                  <a:effectLst/>
                  <a:uLnTx/>
                  <a:uFillTx/>
                  <a:latin typeface="+mj-lt"/>
                </a:rPr>
                <a:t>PPT y T</a:t>
              </a:r>
            </a:p>
          </p:txBody>
        </p:sp>
        <p:pic>
          <p:nvPicPr>
            <p:cNvPr id="7" name="4 Imagen" descr="VULNERABILIDAD_TOTAL_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7252" y="4032250"/>
              <a:ext cx="101758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5 CuadroTexto"/>
            <p:cNvSpPr txBox="1">
              <a:spLocks noChangeArrowheads="1"/>
            </p:cNvSpPr>
            <p:nvPr/>
          </p:nvSpPr>
          <p:spPr bwMode="auto">
            <a:xfrm>
              <a:off x="1654759" y="5487986"/>
              <a:ext cx="1967318" cy="67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s-ES" altLang="es-CO" sz="1400" b="0" i="0" u="none" strike="noStrike" kern="0" cap="none" spc="0" normalizeH="0" baseline="0" noProof="0" dirty="0">
                  <a:ln>
                    <a:noFill/>
                  </a:ln>
                  <a:effectLst/>
                  <a:uLnTx/>
                  <a:uFillTx/>
                  <a:latin typeface="+mj-lt"/>
                </a:rPr>
                <a:t>Vulnerabilidad Total</a:t>
              </a:r>
            </a:p>
          </p:txBody>
        </p:sp>
        <p:pic>
          <p:nvPicPr>
            <p:cNvPr id="9" name="6 Imagen" descr="RIESGO_TOTAL_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1010" y="1825624"/>
              <a:ext cx="2836519"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8 Conector angular"/>
            <p:cNvCxnSpPr>
              <a:stCxn id="5" idx="3"/>
            </p:cNvCxnSpPr>
            <p:nvPr/>
          </p:nvCxnSpPr>
          <p:spPr>
            <a:xfrm>
              <a:off x="3059237" y="1835034"/>
              <a:ext cx="2625606" cy="1292970"/>
            </a:xfrm>
            <a:prstGeom prst="bentConnector3">
              <a:avLst>
                <a:gd name="adj1" fmla="val 50000"/>
              </a:avLst>
            </a:prstGeom>
            <a:noFill/>
            <a:ln w="6350" cap="flat" cmpd="sng" algn="ctr">
              <a:solidFill>
                <a:sysClr val="windowText" lastClr="000000"/>
              </a:solidFill>
              <a:prstDash val="solid"/>
              <a:miter lim="800000"/>
              <a:tailEnd type="arrow"/>
            </a:ln>
            <a:effectLst/>
          </p:spPr>
        </p:cxnSp>
        <p:cxnSp>
          <p:nvCxnSpPr>
            <p:cNvPr id="11" name="10 Conector angular"/>
            <p:cNvCxnSpPr/>
            <p:nvPr/>
          </p:nvCxnSpPr>
          <p:spPr>
            <a:xfrm flipV="1">
              <a:off x="3144838" y="3435781"/>
              <a:ext cx="2540006" cy="1042557"/>
            </a:xfrm>
            <a:prstGeom prst="bentConnector3">
              <a:avLst>
                <a:gd name="adj1" fmla="val 50000"/>
              </a:avLst>
            </a:prstGeom>
            <a:noFill/>
            <a:ln w="6350" cap="flat" cmpd="sng" algn="ctr">
              <a:solidFill>
                <a:sysClr val="windowText" lastClr="000000"/>
              </a:solidFill>
              <a:prstDash val="solid"/>
              <a:miter lim="800000"/>
              <a:tailEnd type="arrow"/>
            </a:ln>
            <a:effectLst/>
          </p:spPr>
        </p:cxnSp>
        <p:sp>
          <p:nvSpPr>
            <p:cNvPr id="12" name="11 CuadroTexto"/>
            <p:cNvSpPr txBox="1">
              <a:spLocks noChangeArrowheads="1"/>
            </p:cNvSpPr>
            <p:nvPr/>
          </p:nvSpPr>
          <p:spPr bwMode="auto">
            <a:xfrm>
              <a:off x="4776059" y="3075361"/>
              <a:ext cx="1152702" cy="39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s-ES" altLang="es-CO" sz="1400" b="0" i="0" u="none" strike="noStrike" kern="0" cap="none" spc="0" normalizeH="0" baseline="0" noProof="0" dirty="0">
                  <a:ln>
                    <a:noFill/>
                  </a:ln>
                  <a:effectLst/>
                  <a:uLnTx/>
                  <a:uFillTx/>
                  <a:latin typeface="+mj-lt"/>
                </a:rPr>
                <a:t>Producto</a:t>
              </a:r>
            </a:p>
          </p:txBody>
        </p:sp>
      </p:gr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l="32381" t="11858" r="30476" b="5139"/>
          <a:stretch>
            <a:fillRect/>
          </a:stretch>
        </p:blipFill>
        <p:spPr bwMode="auto">
          <a:xfrm>
            <a:off x="5708161" y="2102537"/>
            <a:ext cx="3250576" cy="4082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9139363" y="2472596"/>
            <a:ext cx="2889344" cy="3924151"/>
          </a:xfrm>
          <a:prstGeom prst="rect">
            <a:avLst/>
          </a:prstGeom>
        </p:spPr>
        <p:txBody>
          <a:bodyPr wrap="square">
            <a:spAutoFit/>
          </a:bodyPr>
          <a:lstStyle/>
          <a:p>
            <a:pPr algn="just">
              <a:lnSpc>
                <a:spcPct val="100000"/>
              </a:lnSpc>
              <a:buClr>
                <a:srgbClr val="3266CC"/>
              </a:buClr>
            </a:pPr>
            <a:r>
              <a:rPr lang="es-ES" sz="1700" dirty="0">
                <a:latin typeface="+mj-lt"/>
                <a:ea typeface="+mj-ea"/>
                <a:cs typeface="+mj-cs"/>
              </a:rPr>
              <a:t>Con el fin de  poder ser aplicado por los entes regionales y locales encargados de la gestión del riesgo (las CAR, gobernaciones, municipios y áreas del Sistema Nacional de Parques Nacionales Naturales –UAESPNN–), y brindar un marco de referencia que permita realizar análisis estandarizados y resultados comparables entre sí.</a:t>
            </a:r>
          </a:p>
          <a:p>
            <a:pPr algn="just">
              <a:lnSpc>
                <a:spcPct val="100000"/>
              </a:lnSpc>
              <a:buClr>
                <a:srgbClr val="3266CC"/>
              </a:buClr>
            </a:pPr>
            <a:endParaRPr lang="es-ES" sz="1400" spc="-1" dirty="0">
              <a:latin typeface="+mj-lt"/>
            </a:endParaRPr>
          </a:p>
          <a:p>
            <a:pPr algn="just">
              <a:lnSpc>
                <a:spcPct val="100000"/>
              </a:lnSpc>
              <a:buClr>
                <a:srgbClr val="3266CC"/>
              </a:buClr>
            </a:pPr>
            <a:endParaRPr lang="es-CO" sz="1400" spc="-1" dirty="0">
              <a:latin typeface="+mj-lt"/>
            </a:endParaRPr>
          </a:p>
        </p:txBody>
      </p:sp>
      <p:sp>
        <p:nvSpPr>
          <p:cNvPr id="15" name="CustomShape 3"/>
          <p:cNvSpPr/>
          <p:nvPr/>
        </p:nvSpPr>
        <p:spPr>
          <a:xfrm>
            <a:off x="474904" y="6464103"/>
            <a:ext cx="7047667" cy="27554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s-ES" sz="1200" dirty="0">
                <a:solidFill>
                  <a:schemeClr val="accent1">
                    <a:lumMod val="50000"/>
                  </a:schemeClr>
                </a:solidFill>
                <a:hlinkClick r:id="rId7"/>
              </a:rPr>
              <a:t>http://www.ideam.gov.co/documents/13257/14369/PROTOCOLO+INCENDIOS+4Oct.pdf</a:t>
            </a:r>
            <a:endParaRPr lang="es-CO" sz="1200" b="0" strike="noStrike" spc="-1" dirty="0">
              <a:solidFill>
                <a:schemeClr val="accent1">
                  <a:lumMod val="50000"/>
                </a:schemeClr>
              </a:solidFill>
              <a:latin typeface="Arial"/>
            </a:endParaRPr>
          </a:p>
        </p:txBody>
      </p:sp>
    </p:spTree>
    <p:extLst>
      <p:ext uri="{BB962C8B-B14F-4D97-AF65-F5344CB8AC3E}">
        <p14:creationId xmlns:p14="http://schemas.microsoft.com/office/powerpoint/2010/main" val="63653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94360" y="1015808"/>
            <a:ext cx="12192000" cy="584775"/>
          </a:xfrm>
          <a:prstGeom prst="rect">
            <a:avLst/>
          </a:prstGeom>
          <a:noFill/>
        </p:spPr>
        <p:txBody>
          <a:bodyPr wrap="square" rtlCol="0">
            <a:spAutoFit/>
          </a:bodyPr>
          <a:lstStyle/>
          <a:p>
            <a:r>
              <a:rPr lang="es-MX" sz="3200" b="1" dirty="0">
                <a:solidFill>
                  <a:srgbClr val="148C69"/>
                </a:solidFill>
              </a:rPr>
              <a:t>BOLETÍN MENSUAL DE PREDICCIÓN CLIMÁTICA – CAPÍTULO ICV</a:t>
            </a:r>
            <a:endParaRPr lang="es-CO" sz="3200" b="1" dirty="0">
              <a:solidFill>
                <a:srgbClr val="148C69"/>
              </a:solidFill>
            </a:endParaRPr>
          </a:p>
        </p:txBody>
      </p:sp>
      <p:sp>
        <p:nvSpPr>
          <p:cNvPr id="4" name="CustomShape 3"/>
          <p:cNvSpPr/>
          <p:nvPr/>
        </p:nvSpPr>
        <p:spPr>
          <a:xfrm>
            <a:off x="300372" y="6158195"/>
            <a:ext cx="4714663" cy="46021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s-ES" sz="1200" dirty="0">
                <a:solidFill>
                  <a:schemeClr val="accent1">
                    <a:lumMod val="50000"/>
                  </a:schemeClr>
                </a:solidFill>
                <a:hlinkClick r:id="rId2"/>
              </a:rPr>
              <a:t>http://www.pronosticosyalertas.gov.co/web/tiempo-y-clima/prediccion-climatica</a:t>
            </a:r>
            <a:endParaRPr lang="es-CO" sz="1200" b="0" strike="noStrike" spc="-1" dirty="0">
              <a:solidFill>
                <a:schemeClr val="accent1">
                  <a:lumMod val="50000"/>
                </a:schemeClr>
              </a:solidFill>
              <a:latin typeface="Arial"/>
            </a:endParaRPr>
          </a:p>
        </p:txBody>
      </p:sp>
      <p:pic>
        <p:nvPicPr>
          <p:cNvPr id="5" name="Imagen 4">
            <a:extLst>
              <a:ext uri="{FF2B5EF4-FFF2-40B4-BE49-F238E27FC236}">
                <a16:creationId xmlns:a16="http://schemas.microsoft.com/office/drawing/2014/main" id="{B889F70A-4F0D-6546-A22B-4C0F10AEC3E2}"/>
              </a:ext>
            </a:extLst>
          </p:cNvPr>
          <p:cNvPicPr>
            <a:picLocks noChangeAspect="1"/>
          </p:cNvPicPr>
          <p:nvPr/>
        </p:nvPicPr>
        <p:blipFill>
          <a:blip r:embed="rId3"/>
          <a:stretch>
            <a:fillRect/>
          </a:stretch>
        </p:blipFill>
        <p:spPr>
          <a:xfrm>
            <a:off x="320041" y="1600583"/>
            <a:ext cx="4675325" cy="3600000"/>
          </a:xfrm>
          <a:prstGeom prst="rect">
            <a:avLst/>
          </a:prstGeom>
        </p:spPr>
      </p:pic>
      <p:pic>
        <p:nvPicPr>
          <p:cNvPr id="6" name="Imagen 5">
            <a:extLst>
              <a:ext uri="{FF2B5EF4-FFF2-40B4-BE49-F238E27FC236}">
                <a16:creationId xmlns:a16="http://schemas.microsoft.com/office/drawing/2014/main" id="{24F84F77-1B5E-4445-8B50-6EE66C93516E}"/>
              </a:ext>
            </a:extLst>
          </p:cNvPr>
          <p:cNvPicPr>
            <a:picLocks noChangeAspect="1"/>
          </p:cNvPicPr>
          <p:nvPr/>
        </p:nvPicPr>
        <p:blipFill rotWithShape="1">
          <a:blip r:embed="rId4">
            <a:extLst>
              <a:ext uri="{28A0092B-C50C-407E-A947-70E740481C1C}">
                <a14:useLocalDpi xmlns:a14="http://schemas.microsoft.com/office/drawing/2010/main" val="0"/>
              </a:ext>
            </a:extLst>
          </a:blip>
          <a:srcRect r="26534"/>
          <a:stretch/>
        </p:blipFill>
        <p:spPr>
          <a:xfrm>
            <a:off x="4995366" y="1600583"/>
            <a:ext cx="6751974" cy="5169726"/>
          </a:xfrm>
          <a:prstGeom prst="rect">
            <a:avLst/>
          </a:prstGeom>
        </p:spPr>
      </p:pic>
    </p:spTree>
    <p:extLst>
      <p:ext uri="{BB962C8B-B14F-4D97-AF65-F5344CB8AC3E}">
        <p14:creationId xmlns:p14="http://schemas.microsoft.com/office/powerpoint/2010/main" val="1787605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8C48471-442A-4B55-A0F0-DE69DE814CBC}"/>
              </a:ext>
            </a:extLst>
          </p:cNvPr>
          <p:cNvSpPr txBox="1"/>
          <p:nvPr/>
        </p:nvSpPr>
        <p:spPr>
          <a:xfrm>
            <a:off x="-1515239" y="1009207"/>
            <a:ext cx="7300754" cy="461665"/>
          </a:xfrm>
          <a:prstGeom prst="rect">
            <a:avLst/>
          </a:prstGeom>
          <a:noFill/>
        </p:spPr>
        <p:txBody>
          <a:bodyPr wrap="square" rtlCol="0">
            <a:spAutoFit/>
          </a:bodyPr>
          <a:lstStyle/>
          <a:p>
            <a:pPr algn="ctr"/>
            <a:r>
              <a:rPr lang="es-CO" sz="2400" b="1" dirty="0">
                <a:solidFill>
                  <a:srgbClr val="148C69"/>
                </a:solidFill>
              </a:rPr>
              <a:t>SEGUIMIENTO DE INCENDIOS</a:t>
            </a:r>
          </a:p>
        </p:txBody>
      </p:sp>
      <p:sp>
        <p:nvSpPr>
          <p:cNvPr id="2" name="CuadroTexto 1">
            <a:extLst>
              <a:ext uri="{FF2B5EF4-FFF2-40B4-BE49-F238E27FC236}">
                <a16:creationId xmlns:a16="http://schemas.microsoft.com/office/drawing/2014/main" id="{C897F19E-78F9-47F6-BD2A-AD97B3E15FD3}"/>
              </a:ext>
            </a:extLst>
          </p:cNvPr>
          <p:cNvSpPr txBox="1"/>
          <p:nvPr/>
        </p:nvSpPr>
        <p:spPr>
          <a:xfrm>
            <a:off x="43755" y="1497376"/>
            <a:ext cx="5606432" cy="1754326"/>
          </a:xfrm>
          <a:prstGeom prst="rect">
            <a:avLst/>
          </a:prstGeom>
          <a:noFill/>
        </p:spPr>
        <p:txBody>
          <a:bodyPr wrap="square" rtlCol="0">
            <a:spAutoFit/>
          </a:bodyPr>
          <a:lstStyle/>
          <a:p>
            <a:pPr marL="285750" indent="-285750" algn="just">
              <a:buFont typeface="Arial" panose="020B0604020202020204" pitchFamily="34" charset="0"/>
              <a:buChar char="•"/>
            </a:pPr>
            <a:r>
              <a:rPr lang="es-CO" dirty="0"/>
              <a:t>A través de focos de calor obtenidos de la NASA, junto con imágenes satelitales y aplicación de NBR, permiten monitorear el comportamiento de quemas. </a:t>
            </a:r>
          </a:p>
          <a:p>
            <a:pPr marL="285750" indent="-285750" algn="just">
              <a:buFont typeface="Arial" panose="020B0604020202020204" pitchFamily="34" charset="0"/>
              <a:buChar char="•"/>
            </a:pPr>
            <a:r>
              <a:rPr lang="es-CO" dirty="0" err="1"/>
              <a:t>Fire</a:t>
            </a:r>
            <a:r>
              <a:rPr lang="es-CO" dirty="0"/>
              <a:t> </a:t>
            </a:r>
            <a:r>
              <a:rPr lang="es-CO" dirty="0" err="1"/>
              <a:t>Radiative</a:t>
            </a:r>
            <a:r>
              <a:rPr lang="es-CO" dirty="0"/>
              <a:t> </a:t>
            </a:r>
            <a:r>
              <a:rPr lang="es-CO" dirty="0" err="1"/>
              <a:t>Power</a:t>
            </a:r>
            <a:r>
              <a:rPr lang="es-CO" dirty="0"/>
              <a:t> (FRP) brinda información en relación con la cantidad de biomasa que se puede estar consumiendo durante el evento.</a:t>
            </a:r>
          </a:p>
        </p:txBody>
      </p:sp>
      <p:sp>
        <p:nvSpPr>
          <p:cNvPr id="15" name="CuadroTexto 14">
            <a:extLst>
              <a:ext uri="{FF2B5EF4-FFF2-40B4-BE49-F238E27FC236}">
                <a16:creationId xmlns:a16="http://schemas.microsoft.com/office/drawing/2014/main" id="{4CEF96F1-5ED6-41FC-B51B-D3455D822374}"/>
              </a:ext>
            </a:extLst>
          </p:cNvPr>
          <p:cNvSpPr txBox="1"/>
          <p:nvPr/>
        </p:nvSpPr>
        <p:spPr>
          <a:xfrm>
            <a:off x="5827998" y="5933856"/>
            <a:ext cx="6185096" cy="261610"/>
          </a:xfrm>
          <a:prstGeom prst="rect">
            <a:avLst/>
          </a:prstGeom>
          <a:noFill/>
        </p:spPr>
        <p:txBody>
          <a:bodyPr wrap="square" rtlCol="0">
            <a:spAutoFit/>
          </a:bodyPr>
          <a:lstStyle/>
          <a:p>
            <a:pPr algn="ctr"/>
            <a:r>
              <a:rPr lang="es-CO" sz="1100" b="1" dirty="0"/>
              <a:t>Aplicación NBR para seguimiento de incendios. Fuente: PNN (2020).</a:t>
            </a:r>
          </a:p>
        </p:txBody>
      </p:sp>
      <p:pic>
        <p:nvPicPr>
          <p:cNvPr id="7" name="Imagen 6">
            <a:extLst>
              <a:ext uri="{FF2B5EF4-FFF2-40B4-BE49-F238E27FC236}">
                <a16:creationId xmlns:a16="http://schemas.microsoft.com/office/drawing/2014/main" id="{52374EA8-3A43-4F4D-8B5F-D6500A6ADEB4}"/>
              </a:ext>
            </a:extLst>
          </p:cNvPr>
          <p:cNvPicPr>
            <a:picLocks noChangeAspect="1"/>
          </p:cNvPicPr>
          <p:nvPr/>
        </p:nvPicPr>
        <p:blipFill rotWithShape="1">
          <a:blip r:embed="rId3">
            <a:extLst>
              <a:ext uri="{28A0092B-C50C-407E-A947-70E740481C1C}">
                <a14:useLocalDpi xmlns:a14="http://schemas.microsoft.com/office/drawing/2010/main" val="0"/>
              </a:ext>
            </a:extLst>
          </a:blip>
          <a:srcRect l="3114" t="3484" r="2964" b="3484"/>
          <a:stretch/>
        </p:blipFill>
        <p:spPr>
          <a:xfrm>
            <a:off x="5768534" y="1368072"/>
            <a:ext cx="5965205" cy="4565784"/>
          </a:xfrm>
          <a:prstGeom prst="rect">
            <a:avLst/>
          </a:prstGeom>
        </p:spPr>
      </p:pic>
      <p:pic>
        <p:nvPicPr>
          <p:cNvPr id="11" name="Imagen 10">
            <a:extLst>
              <a:ext uri="{FF2B5EF4-FFF2-40B4-BE49-F238E27FC236}">
                <a16:creationId xmlns:a16="http://schemas.microsoft.com/office/drawing/2014/main" id="{7DEF2625-A423-42F5-844D-6EA37128B918}"/>
              </a:ext>
            </a:extLst>
          </p:cNvPr>
          <p:cNvPicPr>
            <a:picLocks noChangeAspect="1"/>
          </p:cNvPicPr>
          <p:nvPr/>
        </p:nvPicPr>
        <p:blipFill>
          <a:blip r:embed="rId4"/>
          <a:stretch>
            <a:fillRect/>
          </a:stretch>
        </p:blipFill>
        <p:spPr>
          <a:xfrm>
            <a:off x="296930" y="3357718"/>
            <a:ext cx="5073578" cy="3307973"/>
          </a:xfrm>
          <a:prstGeom prst="rect">
            <a:avLst/>
          </a:prstGeom>
        </p:spPr>
      </p:pic>
      <p:sp>
        <p:nvSpPr>
          <p:cNvPr id="12" name="Rectángulo 11">
            <a:extLst>
              <a:ext uri="{FF2B5EF4-FFF2-40B4-BE49-F238E27FC236}">
                <a16:creationId xmlns:a16="http://schemas.microsoft.com/office/drawing/2014/main" id="{2DF6D8D9-CDB2-4775-8690-E15FB88C67FC}"/>
              </a:ext>
            </a:extLst>
          </p:cNvPr>
          <p:cNvSpPr/>
          <p:nvPr/>
        </p:nvSpPr>
        <p:spPr>
          <a:xfrm>
            <a:off x="4238391" y="3370971"/>
            <a:ext cx="410817" cy="3276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4BA5984E-9E07-400B-9E06-60CD673BF617}"/>
              </a:ext>
            </a:extLst>
          </p:cNvPr>
          <p:cNvSpPr txBox="1"/>
          <p:nvPr/>
        </p:nvSpPr>
        <p:spPr>
          <a:xfrm>
            <a:off x="-258829" y="6601189"/>
            <a:ext cx="6185096" cy="261610"/>
          </a:xfrm>
          <a:prstGeom prst="rect">
            <a:avLst/>
          </a:prstGeom>
          <a:noFill/>
        </p:spPr>
        <p:txBody>
          <a:bodyPr wrap="square" rtlCol="0">
            <a:spAutoFit/>
          </a:bodyPr>
          <a:lstStyle/>
          <a:p>
            <a:pPr algn="ctr"/>
            <a:r>
              <a:rPr lang="es-CO" sz="1100" b="1" dirty="0"/>
              <a:t>Tabla de atributos focos de calor VIIRS. Fuente: PNN (2020).</a:t>
            </a:r>
          </a:p>
        </p:txBody>
      </p:sp>
    </p:spTree>
    <p:extLst>
      <p:ext uri="{BB962C8B-B14F-4D97-AF65-F5344CB8AC3E}">
        <p14:creationId xmlns:p14="http://schemas.microsoft.com/office/powerpoint/2010/main" val="3989654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16084" y="150467"/>
            <a:ext cx="8903496" cy="646331"/>
          </a:xfrm>
          <a:prstGeom prst="rect">
            <a:avLst/>
          </a:prstGeom>
          <a:noFill/>
        </p:spPr>
        <p:txBody>
          <a:bodyPr wrap="square" rtlCol="0">
            <a:spAutoFit/>
          </a:bodyPr>
          <a:lstStyle/>
          <a:p>
            <a:r>
              <a:rPr lang="es-MX" sz="3600" b="1" dirty="0">
                <a:solidFill>
                  <a:srgbClr val="3366CC"/>
                </a:solidFill>
              </a:rPr>
              <a:t>MARCO NORMATIVO GENERAL</a:t>
            </a:r>
            <a:endParaRPr lang="es-CO" sz="3600" b="1" dirty="0">
              <a:solidFill>
                <a:srgbClr val="3366CC"/>
              </a:solidFill>
            </a:endParaRPr>
          </a:p>
        </p:txBody>
      </p:sp>
      <p:sp>
        <p:nvSpPr>
          <p:cNvPr id="4" name="Oval 14">
            <a:extLst>
              <a:ext uri="{FF2B5EF4-FFF2-40B4-BE49-F238E27FC236}">
                <a16:creationId xmlns:a16="http://schemas.microsoft.com/office/drawing/2014/main" id="{AEF1B205-CB32-4F6F-90C8-A237259B1363}"/>
              </a:ext>
            </a:extLst>
          </p:cNvPr>
          <p:cNvSpPr/>
          <p:nvPr/>
        </p:nvSpPr>
        <p:spPr>
          <a:xfrm>
            <a:off x="3397007" y="1811058"/>
            <a:ext cx="2570166" cy="2285503"/>
          </a:xfrm>
          <a:prstGeom prst="ellipse">
            <a:avLst/>
          </a:prstGeom>
          <a:solidFill>
            <a:srgbClr val="E1FFFD">
              <a:alpha val="10000"/>
            </a:srgbClr>
          </a:solidFill>
          <a:ln w="127000" cap="flat" cmpd="sng" algn="ctr">
            <a:solidFill>
              <a:schemeClr val="accent6">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DECRETO 2811 DE 1974</a:t>
            </a:r>
          </a:p>
        </p:txBody>
      </p:sp>
      <p:sp>
        <p:nvSpPr>
          <p:cNvPr id="6" name="Oval 10">
            <a:extLst>
              <a:ext uri="{FF2B5EF4-FFF2-40B4-BE49-F238E27FC236}">
                <a16:creationId xmlns:a16="http://schemas.microsoft.com/office/drawing/2014/main" id="{54E778E7-70F5-4A89-B665-A7F91483FF7E}"/>
              </a:ext>
            </a:extLst>
          </p:cNvPr>
          <p:cNvSpPr/>
          <p:nvPr/>
        </p:nvSpPr>
        <p:spPr>
          <a:xfrm>
            <a:off x="6558293" y="1743763"/>
            <a:ext cx="2546464" cy="2285503"/>
          </a:xfrm>
          <a:prstGeom prst="ellipse">
            <a:avLst/>
          </a:prstGeom>
          <a:solidFill>
            <a:srgbClr val="E1FFFD">
              <a:alpha val="10000"/>
            </a:srgbClr>
          </a:solidFill>
          <a:ln w="127000" cap="flat" cmpd="sng" algn="ctr">
            <a:solidFill>
              <a:srgbClr val="CB1B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LEY 99 DE 1993</a:t>
            </a:r>
          </a:p>
        </p:txBody>
      </p:sp>
      <p:sp>
        <p:nvSpPr>
          <p:cNvPr id="7" name="Rectangle 26">
            <a:extLst>
              <a:ext uri="{FF2B5EF4-FFF2-40B4-BE49-F238E27FC236}">
                <a16:creationId xmlns:a16="http://schemas.microsoft.com/office/drawing/2014/main" id="{7FA7259B-5D22-44EF-BB40-6A95F2CC3AA3}"/>
              </a:ext>
            </a:extLst>
          </p:cNvPr>
          <p:cNvSpPr/>
          <p:nvPr/>
        </p:nvSpPr>
        <p:spPr>
          <a:xfrm>
            <a:off x="6558293" y="4439114"/>
            <a:ext cx="2384424" cy="1355598"/>
          </a:xfrm>
          <a:prstGeom prst="rect">
            <a:avLst/>
          </a:prstGeom>
          <a:solidFill>
            <a:srgbClr val="CB1B4A">
              <a:alpha val="20000"/>
            </a:srgbClr>
          </a:solidFill>
          <a:ln w="12700" cap="flat" cmpd="sng" algn="ctr">
            <a:noFill/>
            <a:prstDash val="solid"/>
            <a:miter lim="800000"/>
          </a:ln>
          <a:effectLst/>
        </p:spPr>
        <p:txBody>
          <a:bodyPr rtlCol="0" anchor="ctr"/>
          <a:lstStyle/>
          <a:p>
            <a:pPr algn="ctr">
              <a:defRPr/>
            </a:pPr>
            <a:r>
              <a:rPr lang="es-CO" sz="1600" dirty="0">
                <a:latin typeface="+mj-lt"/>
              </a:rPr>
              <a:t>Crea el Ministerio del Medio Ambiente, SINA</a:t>
            </a:r>
          </a:p>
          <a:p>
            <a:pPr algn="ctr">
              <a:defRPr/>
            </a:pPr>
            <a:r>
              <a:rPr kumimoji="0" lang="es-CO" sz="1600" b="0" u="none" strike="noStrike" kern="0" cap="none" spc="0" normalizeH="0" baseline="0" dirty="0">
                <a:ln>
                  <a:noFill/>
                </a:ln>
                <a:effectLst/>
                <a:uLnTx/>
                <a:uFillTx/>
                <a:latin typeface="+mj-lt"/>
              </a:rPr>
              <a:t>Artículo 9</a:t>
            </a:r>
            <a:endParaRPr kumimoji="0" lang="es-CO" sz="1400" b="0" u="none" strike="noStrike" kern="0" cap="none" spc="0" normalizeH="0" baseline="0" dirty="0">
              <a:ln>
                <a:noFill/>
              </a:ln>
              <a:effectLst/>
              <a:uLnTx/>
              <a:uFillTx/>
              <a:latin typeface="+mj-lt"/>
            </a:endParaRPr>
          </a:p>
        </p:txBody>
      </p:sp>
      <p:sp>
        <p:nvSpPr>
          <p:cNvPr id="8" name="Rectangle 26">
            <a:extLst>
              <a:ext uri="{FF2B5EF4-FFF2-40B4-BE49-F238E27FC236}">
                <a16:creationId xmlns:a16="http://schemas.microsoft.com/office/drawing/2014/main" id="{7C190F19-DA21-4E7A-82BB-68D179B5B771}"/>
              </a:ext>
            </a:extLst>
          </p:cNvPr>
          <p:cNvSpPr/>
          <p:nvPr/>
        </p:nvSpPr>
        <p:spPr>
          <a:xfrm>
            <a:off x="416084" y="4439114"/>
            <a:ext cx="2374537" cy="1374832"/>
          </a:xfrm>
          <a:prstGeom prst="rect">
            <a:avLst/>
          </a:prstGeom>
          <a:solidFill>
            <a:schemeClr val="accent1">
              <a:lumMod val="75000"/>
              <a:alpha val="2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CO" sz="1600" kern="0" dirty="0">
                <a:latin typeface="+mj-lt"/>
              </a:rPr>
              <a:t>Artículo 79</a:t>
            </a:r>
          </a:p>
          <a:p>
            <a:pPr marL="0" marR="0" lvl="0" indent="0" algn="ctr" defTabSz="914400" eaLnBrk="1" fontAlgn="auto" latinLnBrk="0" hangingPunct="1">
              <a:lnSpc>
                <a:spcPct val="100000"/>
              </a:lnSpc>
              <a:spcBef>
                <a:spcPts val="0"/>
              </a:spcBef>
              <a:spcAft>
                <a:spcPts val="0"/>
              </a:spcAft>
              <a:buClrTx/>
              <a:buSzTx/>
              <a:buFontTx/>
              <a:buNone/>
              <a:tabLst/>
              <a:defRPr/>
            </a:pPr>
            <a:r>
              <a:rPr lang="es-CO" sz="1600" kern="0" dirty="0">
                <a:latin typeface="+mj-lt"/>
              </a:rPr>
              <a:t>Artículo 80 </a:t>
            </a:r>
            <a:endParaRPr kumimoji="0" lang="es-CO" sz="1600" b="0" i="0" u="none" strike="noStrike" kern="0" cap="none" spc="0" normalizeH="0" baseline="0" dirty="0">
              <a:ln>
                <a:noFill/>
              </a:ln>
              <a:effectLst/>
              <a:uLnTx/>
              <a:uFillTx/>
              <a:latin typeface="+mj-lt"/>
            </a:endParaRPr>
          </a:p>
        </p:txBody>
      </p:sp>
      <p:sp>
        <p:nvSpPr>
          <p:cNvPr id="9" name="Rectangle 26">
            <a:extLst>
              <a:ext uri="{FF2B5EF4-FFF2-40B4-BE49-F238E27FC236}">
                <a16:creationId xmlns:a16="http://schemas.microsoft.com/office/drawing/2014/main" id="{0A422854-8C26-486D-93F5-174C01C7A51B}"/>
              </a:ext>
            </a:extLst>
          </p:cNvPr>
          <p:cNvSpPr/>
          <p:nvPr/>
        </p:nvSpPr>
        <p:spPr>
          <a:xfrm>
            <a:off x="3408858" y="4404957"/>
            <a:ext cx="2374537" cy="13555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schemeClr val="tx1"/>
                </a:solidFill>
                <a:latin typeface="+mj-lt"/>
                <a:ea typeface="Calibri" panose="020F0502020204030204" pitchFamily="34" charset="0"/>
                <a:cs typeface="Times New Roman" panose="02020603050405020304" pitchFamily="18" charset="0"/>
              </a:rPr>
              <a:t>Código Nacional de Recursos Naturales Renovables y de Protección al Medio Ambiente</a:t>
            </a:r>
            <a:endParaRPr lang="es-CO" sz="1600" dirty="0">
              <a:solidFill>
                <a:schemeClr val="tx1"/>
              </a:solidFill>
              <a:latin typeface="+mj-lt"/>
            </a:endParaRPr>
          </a:p>
        </p:txBody>
      </p:sp>
      <p:sp>
        <p:nvSpPr>
          <p:cNvPr id="10" name="Oval 9">
            <a:extLst>
              <a:ext uri="{FF2B5EF4-FFF2-40B4-BE49-F238E27FC236}">
                <a16:creationId xmlns:a16="http://schemas.microsoft.com/office/drawing/2014/main" id="{7BA8BFD3-F918-413A-BF1F-E73BC8D7EE3E}"/>
              </a:ext>
            </a:extLst>
          </p:cNvPr>
          <p:cNvSpPr/>
          <p:nvPr/>
        </p:nvSpPr>
        <p:spPr>
          <a:xfrm>
            <a:off x="394776" y="1787703"/>
            <a:ext cx="2570166" cy="2285503"/>
          </a:xfrm>
          <a:prstGeom prst="ellipse">
            <a:avLst/>
          </a:prstGeom>
          <a:solidFill>
            <a:srgbClr val="E1FFFD">
              <a:alpha val="10000"/>
            </a:srgbClr>
          </a:solidFill>
          <a:ln w="127000" cap="flat" cmpd="sng" algn="ctr">
            <a:solidFill>
              <a:schemeClr val="accent5">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CONSTITUCIÓN POLÍTICA 1991</a:t>
            </a:r>
          </a:p>
        </p:txBody>
      </p:sp>
      <p:sp>
        <p:nvSpPr>
          <p:cNvPr id="12" name="Oval 14">
            <a:extLst>
              <a:ext uri="{FF2B5EF4-FFF2-40B4-BE49-F238E27FC236}">
                <a16:creationId xmlns:a16="http://schemas.microsoft.com/office/drawing/2014/main" id="{5076E23C-1F31-4110-B3C2-24BE1DEF94AA}"/>
              </a:ext>
            </a:extLst>
          </p:cNvPr>
          <p:cNvSpPr/>
          <p:nvPr/>
        </p:nvSpPr>
        <p:spPr>
          <a:xfrm>
            <a:off x="9551067" y="1743763"/>
            <a:ext cx="2487993" cy="2225981"/>
          </a:xfrm>
          <a:prstGeom prst="ellipse">
            <a:avLst/>
          </a:prstGeom>
          <a:noFill/>
          <a:ln w="1270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LEY 1958 DE 2018</a:t>
            </a:r>
          </a:p>
        </p:txBody>
      </p:sp>
      <p:sp>
        <p:nvSpPr>
          <p:cNvPr id="16" name="Rectangle 26">
            <a:extLst>
              <a:ext uri="{FF2B5EF4-FFF2-40B4-BE49-F238E27FC236}">
                <a16:creationId xmlns:a16="http://schemas.microsoft.com/office/drawing/2014/main" id="{47F8AC3E-940B-4FA0-B2A2-B2840F57561C}"/>
              </a:ext>
            </a:extLst>
          </p:cNvPr>
          <p:cNvSpPr/>
          <p:nvPr/>
        </p:nvSpPr>
        <p:spPr>
          <a:xfrm>
            <a:off x="9664523" y="4406936"/>
            <a:ext cx="2374537" cy="130967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s-MX" sz="1600" b="0" i="0" u="none" strike="noStrike" kern="0" cap="none" spc="0" normalizeH="0" baseline="0" dirty="0">
                <a:ln>
                  <a:noFill/>
                </a:ln>
                <a:solidFill>
                  <a:schemeClr val="tx1"/>
                </a:solidFill>
                <a:effectLst/>
                <a:uLnTx/>
                <a:uFillTx/>
                <a:latin typeface="+mj-lt"/>
              </a:rPr>
              <a:t>Artículo 9</a:t>
            </a:r>
          </a:p>
          <a:p>
            <a:pPr lvl="0" algn="ctr">
              <a:defRPr/>
            </a:pPr>
            <a:r>
              <a:rPr kumimoji="0" lang="es-MX" sz="1600" b="0" i="0" u="none" strike="noStrike" kern="0" cap="none" spc="0" normalizeH="0" baseline="0" dirty="0">
                <a:ln>
                  <a:noFill/>
                </a:ln>
                <a:solidFill>
                  <a:schemeClr val="tx1"/>
                </a:solidFill>
                <a:effectLst/>
                <a:uLnTx/>
                <a:uFillTx/>
                <a:latin typeface="+mj-lt"/>
              </a:rPr>
              <a:t>CONALDEF </a:t>
            </a:r>
            <a:endParaRPr kumimoji="0" lang="es-CO" sz="1600" b="0" i="0" u="none" strike="noStrike" kern="0" cap="none" spc="0" normalizeH="0" baseline="0" dirty="0">
              <a:ln>
                <a:noFill/>
              </a:ln>
              <a:solidFill>
                <a:schemeClr val="tx1"/>
              </a:solidFill>
              <a:effectLst/>
              <a:uLnTx/>
              <a:uFillTx/>
              <a:latin typeface="+mj-lt"/>
            </a:endParaRPr>
          </a:p>
        </p:txBody>
      </p:sp>
      <p:sp>
        <p:nvSpPr>
          <p:cNvPr id="2" name="object 3">
            <a:extLst>
              <a:ext uri="{FF2B5EF4-FFF2-40B4-BE49-F238E27FC236}">
                <a16:creationId xmlns:a16="http://schemas.microsoft.com/office/drawing/2014/main" id="{FC89B429-423E-404D-A902-238204C3067F}"/>
              </a:ext>
            </a:extLst>
          </p:cNvPr>
          <p:cNvSpPr/>
          <p:nvPr/>
        </p:nvSpPr>
        <p:spPr>
          <a:xfrm>
            <a:off x="9911119" y="237465"/>
            <a:ext cx="2138172" cy="42062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044163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70" name="Shape 70"/>
          <p:cNvSpPr txBox="1">
            <a:spLocks noGrp="1"/>
          </p:cNvSpPr>
          <p:nvPr>
            <p:ph type="title"/>
          </p:nvPr>
        </p:nvSpPr>
        <p:spPr>
          <a:xfrm>
            <a:off x="2152650" y="365125"/>
            <a:ext cx="7886700" cy="1325700"/>
          </a:xfrm>
          <a:prstGeom prst="rect">
            <a:avLst/>
          </a:prstGeom>
        </p:spPr>
        <p:txBody>
          <a:bodyPr vert="horz" lIns="91425" tIns="91425" rIns="91425" bIns="91425" rtlCol="0" anchor="ctr" anchorCtr="0">
            <a:noAutofit/>
          </a:bodyPr>
          <a:lstStyle/>
          <a:p>
            <a:pPr>
              <a:spcBef>
                <a:spcPts val="0"/>
              </a:spcBef>
            </a:pPr>
            <a:endParaRPr dirty="0"/>
          </a:p>
        </p:txBody>
      </p:sp>
      <p:sp>
        <p:nvSpPr>
          <p:cNvPr id="7" name="22 Rectángulo"/>
          <p:cNvSpPr>
            <a:spLocks noChangeArrowheads="1"/>
          </p:cNvSpPr>
          <p:nvPr/>
        </p:nvSpPr>
        <p:spPr bwMode="auto">
          <a:xfrm>
            <a:off x="1847671" y="171226"/>
            <a:ext cx="8496658"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80000"/>
              </a:lnSpc>
              <a:spcBef>
                <a:spcPct val="20000"/>
              </a:spcBef>
            </a:pPr>
            <a:r>
              <a:rPr lang="es-ES" altLang="es-CO" sz="2400" b="1" dirty="0">
                <a:solidFill>
                  <a:srgbClr val="AD4947"/>
                </a:solidFill>
                <a:latin typeface="Calibri" panose="020F0502020204030204" pitchFamily="34" charset="0"/>
                <a:ea typeface="ＭＳ Ｐゴシック" panose="020B0600070205080204" pitchFamily="34" charset="-128"/>
              </a:rPr>
              <a:t>Sistema de Información Ambiental Territorial de la Amazonia Colombiana –SIATAC-</a:t>
            </a:r>
          </a:p>
        </p:txBody>
      </p:sp>
      <p:pic>
        <p:nvPicPr>
          <p:cNvPr id="4" name="Imagen 3"/>
          <p:cNvPicPr>
            <a:picLocks noChangeAspect="1"/>
          </p:cNvPicPr>
          <p:nvPr/>
        </p:nvPicPr>
        <p:blipFill rotWithShape="1">
          <a:blip r:embed="rId3"/>
          <a:srcRect l="24257" t="7624" r="24950" b="18976"/>
          <a:stretch/>
        </p:blipFill>
        <p:spPr>
          <a:xfrm>
            <a:off x="2411239" y="852812"/>
            <a:ext cx="7297095" cy="5931555"/>
          </a:xfrm>
          <a:prstGeom prst="rect">
            <a:avLst/>
          </a:prstGeom>
        </p:spPr>
      </p:pic>
      <p:sp>
        <p:nvSpPr>
          <p:cNvPr id="5" name="Rectángulo 4"/>
          <p:cNvSpPr/>
          <p:nvPr/>
        </p:nvSpPr>
        <p:spPr>
          <a:xfrm>
            <a:off x="3325640" y="2453490"/>
            <a:ext cx="1457608" cy="2534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2994624" y="2118573"/>
            <a:ext cx="606583" cy="461665"/>
          </a:xfrm>
          <a:prstGeom prst="rect">
            <a:avLst/>
          </a:prstGeom>
          <a:noFill/>
        </p:spPr>
        <p:txBody>
          <a:bodyPr wrap="square" rtlCol="0">
            <a:spAutoFit/>
          </a:bodyPr>
          <a:lstStyle/>
          <a:p>
            <a:r>
              <a:rPr lang="es-CO" sz="2400" dirty="0">
                <a:solidFill>
                  <a:srgbClr val="FF0000"/>
                </a:solidFill>
              </a:rPr>
              <a:t>1</a:t>
            </a:r>
          </a:p>
        </p:txBody>
      </p:sp>
      <p:sp>
        <p:nvSpPr>
          <p:cNvPr id="11" name="Rectángulo 10"/>
          <p:cNvSpPr/>
          <p:nvPr/>
        </p:nvSpPr>
        <p:spPr>
          <a:xfrm>
            <a:off x="3343747" y="4449777"/>
            <a:ext cx="1738265" cy="2037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p:cNvSpPr txBox="1"/>
          <p:nvPr/>
        </p:nvSpPr>
        <p:spPr>
          <a:xfrm>
            <a:off x="2994624" y="4187289"/>
            <a:ext cx="606583" cy="461665"/>
          </a:xfrm>
          <a:prstGeom prst="rect">
            <a:avLst/>
          </a:prstGeom>
          <a:noFill/>
        </p:spPr>
        <p:txBody>
          <a:bodyPr wrap="square" rtlCol="0">
            <a:spAutoFit/>
          </a:bodyPr>
          <a:lstStyle/>
          <a:p>
            <a:r>
              <a:rPr lang="es-CO" sz="2400" dirty="0">
                <a:solidFill>
                  <a:srgbClr val="FF0000"/>
                </a:solidFill>
              </a:rPr>
              <a:t>2</a:t>
            </a:r>
          </a:p>
        </p:txBody>
      </p:sp>
      <p:sp>
        <p:nvSpPr>
          <p:cNvPr id="13" name="Rectángulo 12"/>
          <p:cNvSpPr/>
          <p:nvPr/>
        </p:nvSpPr>
        <p:spPr>
          <a:xfrm>
            <a:off x="7197393" y="3767447"/>
            <a:ext cx="2103534" cy="8815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p:cNvSpPr txBox="1"/>
          <p:nvPr/>
        </p:nvSpPr>
        <p:spPr>
          <a:xfrm>
            <a:off x="6848271" y="3504959"/>
            <a:ext cx="370360" cy="461665"/>
          </a:xfrm>
          <a:prstGeom prst="rect">
            <a:avLst/>
          </a:prstGeom>
          <a:noFill/>
        </p:spPr>
        <p:txBody>
          <a:bodyPr wrap="square" rtlCol="0">
            <a:spAutoFit/>
          </a:bodyPr>
          <a:lstStyle/>
          <a:p>
            <a:r>
              <a:rPr lang="es-CO" sz="2400" dirty="0">
                <a:solidFill>
                  <a:srgbClr val="FF0000"/>
                </a:solidFill>
              </a:rPr>
              <a:t>3</a:t>
            </a:r>
          </a:p>
        </p:txBody>
      </p:sp>
      <p:pic>
        <p:nvPicPr>
          <p:cNvPr id="15" name="Imagen 14"/>
          <p:cNvPicPr>
            <a:picLocks noChangeAspect="1"/>
          </p:cNvPicPr>
          <p:nvPr/>
        </p:nvPicPr>
        <p:blipFill rotWithShape="1">
          <a:blip r:embed="rId4"/>
          <a:srcRect b="14613"/>
          <a:stretch/>
        </p:blipFill>
        <p:spPr>
          <a:xfrm>
            <a:off x="2272646" y="861865"/>
            <a:ext cx="7646708" cy="5855807"/>
          </a:xfrm>
          <a:prstGeom prst="rect">
            <a:avLst/>
          </a:prstGeom>
        </p:spPr>
      </p:pic>
      <p:sp>
        <p:nvSpPr>
          <p:cNvPr id="8" name="Rectángulo 7"/>
          <p:cNvSpPr/>
          <p:nvPr/>
        </p:nvSpPr>
        <p:spPr>
          <a:xfrm>
            <a:off x="3117410" y="5314384"/>
            <a:ext cx="1149791" cy="9777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Flecha derecha 8"/>
          <p:cNvSpPr/>
          <p:nvPr/>
        </p:nvSpPr>
        <p:spPr>
          <a:xfrm>
            <a:off x="4412056" y="5604096"/>
            <a:ext cx="199177" cy="39835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dirty="0"/>
          </a:p>
        </p:txBody>
      </p:sp>
      <p:sp>
        <p:nvSpPr>
          <p:cNvPr id="16" name="CuadroTexto 15"/>
          <p:cNvSpPr txBox="1"/>
          <p:nvPr/>
        </p:nvSpPr>
        <p:spPr>
          <a:xfrm>
            <a:off x="4731228" y="5487343"/>
            <a:ext cx="1355719" cy="923330"/>
          </a:xfrm>
          <a:prstGeom prst="rect">
            <a:avLst/>
          </a:prstGeom>
          <a:noFill/>
        </p:spPr>
        <p:txBody>
          <a:bodyPr wrap="square" rtlCol="0">
            <a:spAutoFit/>
          </a:bodyPr>
          <a:lstStyle/>
          <a:p>
            <a:r>
              <a:rPr lang="es-CO" dirty="0">
                <a:solidFill>
                  <a:srgbClr val="FF0000"/>
                </a:solidFill>
              </a:rPr>
              <a:t>Resultados anuales y mensuales</a:t>
            </a:r>
          </a:p>
        </p:txBody>
      </p:sp>
    </p:spTree>
    <p:extLst>
      <p:ext uri="{BB962C8B-B14F-4D97-AF65-F5344CB8AC3E}">
        <p14:creationId xmlns:p14="http://schemas.microsoft.com/office/powerpoint/2010/main" val="49922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15" name="Shape 64"/>
          <p:cNvPicPr preferRelativeResize="0"/>
          <p:nvPr/>
        </p:nvPicPr>
        <p:blipFill>
          <a:blip r:embed="rId3">
            <a:alphaModFix/>
          </a:blip>
          <a:stretch>
            <a:fillRect/>
          </a:stretch>
        </p:blipFill>
        <p:spPr>
          <a:xfrm>
            <a:off x="2133599" y="446599"/>
            <a:ext cx="1065474" cy="799100"/>
          </a:xfrm>
          <a:prstGeom prst="rect">
            <a:avLst/>
          </a:prstGeom>
          <a:noFill/>
          <a:ln>
            <a:noFill/>
          </a:ln>
        </p:spPr>
      </p:pic>
      <p:sp>
        <p:nvSpPr>
          <p:cNvPr id="8" name="CuadroTexto 7"/>
          <p:cNvSpPr txBox="1"/>
          <p:nvPr/>
        </p:nvSpPr>
        <p:spPr>
          <a:xfrm>
            <a:off x="2098614" y="1212951"/>
            <a:ext cx="8134820" cy="584775"/>
          </a:xfrm>
          <a:prstGeom prst="rect">
            <a:avLst/>
          </a:prstGeom>
          <a:noFill/>
        </p:spPr>
        <p:txBody>
          <a:bodyPr wrap="square" rtlCol="0">
            <a:spAutoFit/>
          </a:bodyPr>
          <a:lstStyle/>
          <a:p>
            <a:r>
              <a:rPr lang="es-CO" sz="1600" b="1" dirty="0">
                <a:solidFill>
                  <a:srgbClr val="C00000"/>
                </a:solidFill>
              </a:rPr>
              <a:t>Generación de polígonos a través del algoritmo </a:t>
            </a:r>
            <a:r>
              <a:rPr lang="es-CO" sz="1600" b="1" dirty="0" err="1">
                <a:solidFill>
                  <a:srgbClr val="C00000"/>
                </a:solidFill>
              </a:rPr>
              <a:t>Baatz</a:t>
            </a:r>
            <a:r>
              <a:rPr lang="es-CO" sz="1600" b="1" dirty="0">
                <a:solidFill>
                  <a:srgbClr val="C00000"/>
                </a:solidFill>
              </a:rPr>
              <a:t> y Clasificación de cicatrices por origen de Bosque y origen de pastos</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098" y="4186383"/>
            <a:ext cx="2927009" cy="1800000"/>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826" y="2188702"/>
            <a:ext cx="2922495" cy="18000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2894" y="1902508"/>
            <a:ext cx="3962743" cy="3600000"/>
          </a:xfrm>
          <a:prstGeom prst="rect">
            <a:avLst/>
          </a:prstGeom>
        </p:spPr>
      </p:pic>
      <p:sp>
        <p:nvSpPr>
          <p:cNvPr id="10" name="Flecha a la derecha con bandas 9"/>
          <p:cNvSpPr/>
          <p:nvPr/>
        </p:nvSpPr>
        <p:spPr>
          <a:xfrm>
            <a:off x="4799655" y="3218574"/>
            <a:ext cx="246144" cy="1665838"/>
          </a:xfrm>
          <a:prstGeom prst="stripedRightArrow">
            <a:avLst/>
          </a:prstGeom>
          <a:solidFill>
            <a:schemeClr val="accent2">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7917" y="3088702"/>
            <a:ext cx="3962743" cy="3600000"/>
          </a:xfrm>
          <a:prstGeom prst="rect">
            <a:avLst/>
          </a:prstGeom>
        </p:spPr>
      </p:pic>
      <p:sp>
        <p:nvSpPr>
          <p:cNvPr id="11" name="Shape 55"/>
          <p:cNvSpPr txBox="1"/>
          <p:nvPr/>
        </p:nvSpPr>
        <p:spPr>
          <a:xfrm>
            <a:off x="3067075" y="188925"/>
            <a:ext cx="7096200" cy="1143000"/>
          </a:xfrm>
          <a:prstGeom prst="rect">
            <a:avLst/>
          </a:prstGeom>
          <a:noFill/>
          <a:ln>
            <a:noFill/>
          </a:ln>
        </p:spPr>
        <p:txBody>
          <a:bodyPr lIns="91425" tIns="91425" rIns="91425" bIns="91425" anchor="ctr" anchorCtr="0">
            <a:noAutofit/>
          </a:bodyPr>
          <a:lstStyle/>
          <a:p>
            <a:r>
              <a:rPr lang="en-US" sz="3600" b="1" dirty="0" err="1">
                <a:solidFill>
                  <a:srgbClr val="AD494B"/>
                </a:solidFill>
                <a:latin typeface="Arial Narrow"/>
                <a:ea typeface="Arial Narrow"/>
                <a:cs typeface="Arial Narrow"/>
                <a:sym typeface="Arial Narrow"/>
              </a:rPr>
              <a:t>Metodología</a:t>
            </a:r>
            <a:r>
              <a:rPr lang="en-US" sz="3600" b="1" dirty="0">
                <a:solidFill>
                  <a:srgbClr val="AD494B"/>
                </a:solidFill>
                <a:latin typeface="Arial Narrow"/>
                <a:ea typeface="Arial Narrow"/>
                <a:cs typeface="Arial Narrow"/>
                <a:sym typeface="Arial Narrow"/>
              </a:rPr>
              <a:t> cicatrices de </a:t>
            </a:r>
            <a:r>
              <a:rPr lang="en-US" sz="3600" b="1" dirty="0" err="1">
                <a:solidFill>
                  <a:srgbClr val="AD494B"/>
                </a:solidFill>
                <a:latin typeface="Arial Narrow"/>
                <a:ea typeface="Arial Narrow"/>
                <a:cs typeface="Arial Narrow"/>
                <a:sym typeface="Arial Narrow"/>
              </a:rPr>
              <a:t>quema</a:t>
            </a:r>
            <a:endParaRPr lang="en-US" sz="3600" b="1" dirty="0">
              <a:solidFill>
                <a:srgbClr val="AD494B"/>
              </a:solidFill>
              <a:latin typeface="Arial Narrow"/>
              <a:ea typeface="Arial Narrow"/>
              <a:cs typeface="Arial Narrow"/>
              <a:sym typeface="Arial Narrow"/>
            </a:endParaRPr>
          </a:p>
        </p:txBody>
      </p:sp>
    </p:spTree>
    <p:extLst>
      <p:ext uri="{BB962C8B-B14F-4D97-AF65-F5344CB8AC3E}">
        <p14:creationId xmlns:p14="http://schemas.microsoft.com/office/powerpoint/2010/main" val="33293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2698" y="224838"/>
            <a:ext cx="8616893" cy="646331"/>
          </a:xfrm>
          <a:prstGeom prst="rect">
            <a:avLst/>
          </a:prstGeom>
          <a:noFill/>
        </p:spPr>
        <p:txBody>
          <a:bodyPr wrap="square" rtlCol="0">
            <a:spAutoFit/>
          </a:bodyPr>
          <a:lstStyle/>
          <a:p>
            <a:r>
              <a:rPr lang="es-MX" sz="3600" b="1" dirty="0">
                <a:solidFill>
                  <a:srgbClr val="3366CC"/>
                </a:solidFill>
              </a:rPr>
              <a:t>MARCO NORMATIVO Y POLÍTICO</a:t>
            </a:r>
            <a:endParaRPr lang="es-CO" sz="3600" b="1" dirty="0">
              <a:solidFill>
                <a:srgbClr val="3366CC"/>
              </a:solidFill>
            </a:endParaRPr>
          </a:p>
        </p:txBody>
      </p:sp>
      <p:sp>
        <p:nvSpPr>
          <p:cNvPr id="4" name="Oval 10">
            <a:extLst>
              <a:ext uri="{FF2B5EF4-FFF2-40B4-BE49-F238E27FC236}">
                <a16:creationId xmlns:a16="http://schemas.microsoft.com/office/drawing/2014/main" id="{4DD05B8F-58C9-477C-885F-4E26475C7B0F}"/>
              </a:ext>
            </a:extLst>
          </p:cNvPr>
          <p:cNvSpPr/>
          <p:nvPr/>
        </p:nvSpPr>
        <p:spPr>
          <a:xfrm>
            <a:off x="4798695" y="1907277"/>
            <a:ext cx="2236294" cy="2091856"/>
          </a:xfrm>
          <a:prstGeom prst="ellipse">
            <a:avLst/>
          </a:prstGeom>
          <a:solidFill>
            <a:srgbClr val="E1FFFD">
              <a:alpha val="10000"/>
            </a:srgbClr>
          </a:solidFill>
          <a:ln w="127000" cap="flat" cmpd="sng" algn="ctr">
            <a:solidFill>
              <a:srgbClr val="CB1B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RESOLUCIÓN 532 DE 2005</a:t>
            </a:r>
          </a:p>
        </p:txBody>
      </p:sp>
      <p:sp>
        <p:nvSpPr>
          <p:cNvPr id="8" name="Oval 14">
            <a:extLst>
              <a:ext uri="{FF2B5EF4-FFF2-40B4-BE49-F238E27FC236}">
                <a16:creationId xmlns:a16="http://schemas.microsoft.com/office/drawing/2014/main" id="{BB30A412-DCF5-45E6-B05D-A1F2D6BD2E91}"/>
              </a:ext>
            </a:extLst>
          </p:cNvPr>
          <p:cNvSpPr/>
          <p:nvPr/>
        </p:nvSpPr>
        <p:spPr>
          <a:xfrm>
            <a:off x="7327252" y="1863169"/>
            <a:ext cx="2236295" cy="2135964"/>
          </a:xfrm>
          <a:prstGeom prst="ellipse">
            <a:avLst/>
          </a:prstGeom>
          <a:noFill/>
          <a:ln w="1270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ECSLCIF DE 2011</a:t>
            </a:r>
          </a:p>
        </p:txBody>
      </p:sp>
      <p:sp>
        <p:nvSpPr>
          <p:cNvPr id="9" name="Rectangle 26">
            <a:extLst>
              <a:ext uri="{FF2B5EF4-FFF2-40B4-BE49-F238E27FC236}">
                <a16:creationId xmlns:a16="http://schemas.microsoft.com/office/drawing/2014/main" id="{B671EFCB-2CEC-4F2C-A7C7-F1CEFB8CE47D}"/>
              </a:ext>
            </a:extLst>
          </p:cNvPr>
          <p:cNvSpPr/>
          <p:nvPr/>
        </p:nvSpPr>
        <p:spPr>
          <a:xfrm>
            <a:off x="7404484" y="4455521"/>
            <a:ext cx="2374537" cy="130967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CO" sz="1600" kern="0" dirty="0">
                <a:solidFill>
                  <a:schemeClr val="tx1"/>
                </a:solidFill>
                <a:latin typeface="+mj-lt"/>
              </a:rPr>
              <a:t>Cultura de la prevención</a:t>
            </a:r>
            <a:endParaRPr kumimoji="0" lang="es-CO" sz="1600" b="0" i="0" u="none" strike="noStrike" kern="0" cap="none" spc="0" normalizeH="0" baseline="0" dirty="0">
              <a:ln>
                <a:noFill/>
              </a:ln>
              <a:solidFill>
                <a:schemeClr val="tx1"/>
              </a:solidFill>
              <a:effectLst/>
              <a:uLnTx/>
              <a:uFillTx/>
              <a:latin typeface="+mj-lt"/>
            </a:endParaRPr>
          </a:p>
        </p:txBody>
      </p:sp>
      <p:sp>
        <p:nvSpPr>
          <p:cNvPr id="11" name="Rectangle 26">
            <a:extLst>
              <a:ext uri="{FF2B5EF4-FFF2-40B4-BE49-F238E27FC236}">
                <a16:creationId xmlns:a16="http://schemas.microsoft.com/office/drawing/2014/main" id="{2304581B-9E26-4FE4-9BA0-4ADFE17EFDA8}"/>
              </a:ext>
            </a:extLst>
          </p:cNvPr>
          <p:cNvSpPr/>
          <p:nvPr/>
        </p:nvSpPr>
        <p:spPr>
          <a:xfrm>
            <a:off x="2412979" y="4455883"/>
            <a:ext cx="2374537" cy="1309317"/>
          </a:xfrm>
          <a:prstGeom prst="rect">
            <a:avLst/>
          </a:prstGeom>
          <a:solidFill>
            <a:schemeClr val="accent1">
              <a:lumMod val="75000"/>
              <a:alpha val="2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600" kern="0" dirty="0">
                <a:latin typeface="+mj-lt"/>
              </a:rPr>
              <a:t>Lineamientos de orden nacional para la prevención, control y restauración de las áreas afectadas por if</a:t>
            </a:r>
            <a:endParaRPr kumimoji="0" lang="es-CO" sz="1600" b="0" i="0" u="none" strike="noStrike" kern="0" cap="none" spc="0" normalizeH="0" baseline="0" dirty="0">
              <a:ln>
                <a:noFill/>
              </a:ln>
              <a:effectLst/>
              <a:uLnTx/>
              <a:uFillTx/>
              <a:latin typeface="+mj-lt"/>
            </a:endParaRPr>
          </a:p>
        </p:txBody>
      </p:sp>
      <p:sp>
        <p:nvSpPr>
          <p:cNvPr id="12" name="Rectangle 26">
            <a:extLst>
              <a:ext uri="{FF2B5EF4-FFF2-40B4-BE49-F238E27FC236}">
                <a16:creationId xmlns:a16="http://schemas.microsoft.com/office/drawing/2014/main" id="{E2957F3A-CFF8-42CC-8D93-97DD39834AE3}"/>
              </a:ext>
            </a:extLst>
          </p:cNvPr>
          <p:cNvSpPr/>
          <p:nvPr/>
        </p:nvSpPr>
        <p:spPr>
          <a:xfrm>
            <a:off x="4884038" y="4455521"/>
            <a:ext cx="2374537" cy="1309679"/>
          </a:xfrm>
          <a:prstGeom prst="rect">
            <a:avLst/>
          </a:prstGeom>
          <a:solidFill>
            <a:srgbClr val="CB1B4A">
              <a:alpha val="20000"/>
            </a:srgbClr>
          </a:solidFill>
          <a:ln w="12700" cap="flat" cmpd="sng" algn="ctr">
            <a:noFill/>
            <a:prstDash val="solid"/>
            <a:miter lim="800000"/>
          </a:ln>
          <a:effectLst/>
        </p:spPr>
        <p:txBody>
          <a:bodyPr rtlCol="0" anchor="ctr"/>
          <a:lstStyle/>
          <a:p>
            <a:pPr algn="ctr">
              <a:defRPr/>
            </a:pPr>
            <a:r>
              <a:rPr lang="es-MX" sz="1600" dirty="0">
                <a:latin typeface="+mj-lt"/>
              </a:rPr>
              <a:t>Quemas abiertas controladas en áreas rurales en actividades agrícolas y mineras</a:t>
            </a:r>
            <a:endParaRPr lang="es-CO" sz="1600" kern="0" dirty="0">
              <a:latin typeface="+mj-lt"/>
            </a:endParaRPr>
          </a:p>
        </p:txBody>
      </p:sp>
      <p:sp>
        <p:nvSpPr>
          <p:cNvPr id="13" name="Oval 14">
            <a:extLst>
              <a:ext uri="{FF2B5EF4-FFF2-40B4-BE49-F238E27FC236}">
                <a16:creationId xmlns:a16="http://schemas.microsoft.com/office/drawing/2014/main" id="{17EFF3A7-35DE-4D12-A7C5-357E29E2ED07}"/>
              </a:ext>
            </a:extLst>
          </p:cNvPr>
          <p:cNvSpPr/>
          <p:nvPr/>
        </p:nvSpPr>
        <p:spPr>
          <a:xfrm>
            <a:off x="2443061" y="1863168"/>
            <a:ext cx="2149487" cy="2135965"/>
          </a:xfrm>
          <a:prstGeom prst="ellipse">
            <a:avLst/>
          </a:prstGeom>
          <a:solidFill>
            <a:srgbClr val="E1FFFD">
              <a:alpha val="10000"/>
            </a:srgbClr>
          </a:solidFill>
          <a:ln w="127000" cap="flat" cmpd="sng" algn="ctr">
            <a:solidFill>
              <a:schemeClr val="accent5">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rPr>
              <a:t>PLAN NACIONAL DE PREVENCIÓN IF DE 2002</a:t>
            </a:r>
          </a:p>
        </p:txBody>
      </p:sp>
      <p:sp>
        <p:nvSpPr>
          <p:cNvPr id="2" name="Oval 9">
            <a:extLst>
              <a:ext uri="{FF2B5EF4-FFF2-40B4-BE49-F238E27FC236}">
                <a16:creationId xmlns:a16="http://schemas.microsoft.com/office/drawing/2014/main" id="{17AA2969-11EF-4480-8B06-948E88D32F74}"/>
              </a:ext>
            </a:extLst>
          </p:cNvPr>
          <p:cNvSpPr/>
          <p:nvPr/>
        </p:nvSpPr>
        <p:spPr>
          <a:xfrm>
            <a:off x="9779021" y="1863168"/>
            <a:ext cx="2236295" cy="2135965"/>
          </a:xfrm>
          <a:prstGeom prst="ellipse">
            <a:avLst/>
          </a:prstGeom>
          <a:solidFill>
            <a:srgbClr val="E1FFFD">
              <a:alpha val="10000"/>
            </a:srgbClr>
          </a:solidFill>
          <a:ln w="127000" cap="flat" cmpd="sng" algn="ctr">
            <a:solidFill>
              <a:schemeClr val="accent6">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CO" b="1" kern="0" dirty="0"/>
              <a:t>Estrategia</a:t>
            </a:r>
            <a:r>
              <a:rPr lang="en-US" b="1" kern="0" dirty="0"/>
              <a:t> Integral control de la </a:t>
            </a:r>
            <a:r>
              <a:rPr lang="es-CO" b="1" kern="0" dirty="0"/>
              <a:t>deforestación</a:t>
            </a:r>
            <a:r>
              <a:rPr lang="en-US" b="1" kern="0" dirty="0"/>
              <a:t>  2018</a:t>
            </a:r>
            <a:endParaRPr kumimoji="0" lang="en-US" b="1" i="0" u="none" strike="noStrike" kern="0" cap="none" spc="0" normalizeH="0" baseline="0" noProof="0" dirty="0">
              <a:ln>
                <a:noFill/>
              </a:ln>
              <a:effectLst/>
              <a:uLnTx/>
              <a:uFillTx/>
            </a:endParaRPr>
          </a:p>
        </p:txBody>
      </p:sp>
      <p:sp>
        <p:nvSpPr>
          <p:cNvPr id="5" name="Rectangle 26">
            <a:extLst>
              <a:ext uri="{FF2B5EF4-FFF2-40B4-BE49-F238E27FC236}">
                <a16:creationId xmlns:a16="http://schemas.microsoft.com/office/drawing/2014/main" id="{76303CD1-69ED-4B41-AA9B-988C8434B21E}"/>
              </a:ext>
            </a:extLst>
          </p:cNvPr>
          <p:cNvSpPr/>
          <p:nvPr/>
        </p:nvSpPr>
        <p:spPr>
          <a:xfrm>
            <a:off x="9924930" y="4441544"/>
            <a:ext cx="2236295" cy="1309679"/>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dirty="0">
                <a:ln>
                  <a:noFill/>
                </a:ln>
                <a:solidFill>
                  <a:schemeClr val="tx1"/>
                </a:solidFill>
                <a:effectLst/>
                <a:uLnTx/>
                <a:uFillTx/>
                <a:latin typeface="+mj-lt"/>
              </a:rPr>
              <a:t>Incorporar el sector forestal al desarrollo nacional </a:t>
            </a:r>
            <a:endParaRPr kumimoji="0" lang="es-CO" sz="1600" b="0" i="0" u="none" strike="noStrike" kern="0" cap="none" spc="0" normalizeH="0" baseline="0" dirty="0">
              <a:ln>
                <a:noFill/>
              </a:ln>
              <a:solidFill>
                <a:schemeClr val="tx1"/>
              </a:solidFill>
              <a:effectLst/>
              <a:uLnTx/>
              <a:uFillTx/>
              <a:latin typeface="+mj-lt"/>
            </a:endParaRPr>
          </a:p>
        </p:txBody>
      </p:sp>
      <p:sp>
        <p:nvSpPr>
          <p:cNvPr id="7" name="Oval 9">
            <a:extLst>
              <a:ext uri="{FF2B5EF4-FFF2-40B4-BE49-F238E27FC236}">
                <a16:creationId xmlns:a16="http://schemas.microsoft.com/office/drawing/2014/main" id="{F205A94C-B7B5-4C3C-B5E7-DECED383B58C}"/>
              </a:ext>
            </a:extLst>
          </p:cNvPr>
          <p:cNvSpPr/>
          <p:nvPr/>
        </p:nvSpPr>
        <p:spPr>
          <a:xfrm>
            <a:off x="21508" y="1765928"/>
            <a:ext cx="2236295" cy="2135965"/>
          </a:xfrm>
          <a:prstGeom prst="ellipse">
            <a:avLst/>
          </a:prstGeom>
          <a:solidFill>
            <a:srgbClr val="E1FFFD">
              <a:alpha val="10000"/>
            </a:srgbClr>
          </a:solidFill>
          <a:ln w="127000" cap="flat" cmpd="sng" algn="ctr">
            <a:solidFill>
              <a:schemeClr val="accent6">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t>PLAN NACIONAL DE DESARROLLO FORESTAL DE 2000</a:t>
            </a:r>
            <a:endParaRPr kumimoji="0" lang="en-US" b="1" i="0" u="none" strike="noStrike" kern="0" cap="none" spc="0" normalizeH="0" baseline="0" noProof="0" dirty="0">
              <a:ln>
                <a:noFill/>
              </a:ln>
              <a:effectLst/>
              <a:uLnTx/>
              <a:uFillTx/>
            </a:endParaRPr>
          </a:p>
        </p:txBody>
      </p:sp>
      <p:sp>
        <p:nvSpPr>
          <p:cNvPr id="18" name="Rectangle 26">
            <a:extLst>
              <a:ext uri="{FF2B5EF4-FFF2-40B4-BE49-F238E27FC236}">
                <a16:creationId xmlns:a16="http://schemas.microsoft.com/office/drawing/2014/main" id="{F5EDA659-8A86-4417-A336-1CB87771EE44}"/>
              </a:ext>
            </a:extLst>
          </p:cNvPr>
          <p:cNvSpPr/>
          <p:nvPr/>
        </p:nvSpPr>
        <p:spPr>
          <a:xfrm>
            <a:off x="-2549" y="4455521"/>
            <a:ext cx="2284407" cy="1309679"/>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dirty="0">
                <a:ln>
                  <a:noFill/>
                </a:ln>
                <a:solidFill>
                  <a:schemeClr val="tx1"/>
                </a:solidFill>
                <a:effectLst/>
                <a:uLnTx/>
                <a:uFillTx/>
                <a:latin typeface="+mj-lt"/>
              </a:rPr>
              <a:t>Incorporar el sector forestal al desarrollo nacional </a:t>
            </a:r>
            <a:endParaRPr kumimoji="0" lang="es-CO" sz="1600" b="0" i="0" u="none" strike="noStrike" kern="0" cap="none" spc="0" normalizeH="0" baseline="0" dirty="0">
              <a:ln>
                <a:noFill/>
              </a:ln>
              <a:solidFill>
                <a:schemeClr val="tx1"/>
              </a:solidFill>
              <a:effectLst/>
              <a:uLnTx/>
              <a:uFillTx/>
              <a:latin typeface="+mj-lt"/>
            </a:endParaRPr>
          </a:p>
        </p:txBody>
      </p:sp>
      <p:sp>
        <p:nvSpPr>
          <p:cNvPr id="6" name="object 3">
            <a:extLst>
              <a:ext uri="{FF2B5EF4-FFF2-40B4-BE49-F238E27FC236}">
                <a16:creationId xmlns:a16="http://schemas.microsoft.com/office/drawing/2014/main" id="{BB5CDD51-6D2D-4AB3-B6CB-117D51ECEFFC}"/>
              </a:ext>
            </a:extLst>
          </p:cNvPr>
          <p:cNvSpPr/>
          <p:nvPr/>
        </p:nvSpPr>
        <p:spPr>
          <a:xfrm>
            <a:off x="9911119" y="237465"/>
            <a:ext cx="2138172" cy="42062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84735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0906" y="658087"/>
            <a:ext cx="11049674" cy="646331"/>
          </a:xfrm>
          <a:prstGeom prst="rect">
            <a:avLst/>
          </a:prstGeom>
          <a:noFill/>
        </p:spPr>
        <p:txBody>
          <a:bodyPr wrap="square" rtlCol="0">
            <a:spAutoFit/>
          </a:bodyPr>
          <a:lstStyle/>
          <a:p>
            <a:r>
              <a:rPr lang="es-MX" sz="3600" b="1" dirty="0">
                <a:solidFill>
                  <a:srgbClr val="3366CC"/>
                </a:solidFill>
              </a:rPr>
              <a:t>MARCO NORMATIVO DE ARTICULACIÓN SNGRD Y SINA</a:t>
            </a:r>
            <a:endParaRPr lang="es-CO" sz="3600" b="1" dirty="0">
              <a:solidFill>
                <a:srgbClr val="3366CC"/>
              </a:solidFill>
            </a:endParaRPr>
          </a:p>
        </p:txBody>
      </p:sp>
      <p:sp>
        <p:nvSpPr>
          <p:cNvPr id="4" name="Oval 10">
            <a:extLst>
              <a:ext uri="{FF2B5EF4-FFF2-40B4-BE49-F238E27FC236}">
                <a16:creationId xmlns:a16="http://schemas.microsoft.com/office/drawing/2014/main" id="{4DD05B8F-58C9-477C-885F-4E26475C7B0F}"/>
              </a:ext>
            </a:extLst>
          </p:cNvPr>
          <p:cNvSpPr/>
          <p:nvPr/>
        </p:nvSpPr>
        <p:spPr>
          <a:xfrm>
            <a:off x="626461" y="2006128"/>
            <a:ext cx="2261330" cy="2185803"/>
          </a:xfrm>
          <a:prstGeom prst="ellipse">
            <a:avLst/>
          </a:prstGeom>
          <a:solidFill>
            <a:srgbClr val="E1FFFD">
              <a:alpha val="10000"/>
            </a:srgbClr>
          </a:solidFill>
          <a:ln w="127000" cap="flat" cmpd="sng" algn="ctr">
            <a:solidFill>
              <a:srgbClr val="CB1B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LEY 1523 DE 2012</a:t>
            </a:r>
          </a:p>
        </p:txBody>
      </p:sp>
      <p:sp>
        <p:nvSpPr>
          <p:cNvPr id="11" name="Rectangle 26">
            <a:extLst>
              <a:ext uri="{FF2B5EF4-FFF2-40B4-BE49-F238E27FC236}">
                <a16:creationId xmlns:a16="http://schemas.microsoft.com/office/drawing/2014/main" id="{2304581B-9E26-4FE4-9BA0-4ADFE17EFDA8}"/>
              </a:ext>
            </a:extLst>
          </p:cNvPr>
          <p:cNvSpPr/>
          <p:nvPr/>
        </p:nvSpPr>
        <p:spPr>
          <a:xfrm>
            <a:off x="3326014" y="4554373"/>
            <a:ext cx="2105017" cy="1254741"/>
          </a:xfrm>
          <a:prstGeom prst="rect">
            <a:avLst/>
          </a:prstGeom>
          <a:solidFill>
            <a:schemeClr val="accent1">
              <a:lumMod val="75000"/>
              <a:alpha val="2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600" kern="0" dirty="0">
                <a:latin typeface="+mj-lt"/>
              </a:rPr>
              <a:t>Ley General de Bomberos de Colombia</a:t>
            </a:r>
            <a:endParaRPr kumimoji="0" lang="es-CO" sz="1600" b="0" i="0" u="none" strike="noStrike" kern="0" cap="none" spc="0" normalizeH="0" baseline="0" dirty="0">
              <a:ln>
                <a:noFill/>
              </a:ln>
              <a:effectLst/>
              <a:uLnTx/>
              <a:uFillTx/>
              <a:latin typeface="+mj-lt"/>
            </a:endParaRPr>
          </a:p>
        </p:txBody>
      </p:sp>
      <p:sp>
        <p:nvSpPr>
          <p:cNvPr id="12" name="Rectangle 26">
            <a:extLst>
              <a:ext uri="{FF2B5EF4-FFF2-40B4-BE49-F238E27FC236}">
                <a16:creationId xmlns:a16="http://schemas.microsoft.com/office/drawing/2014/main" id="{E2957F3A-CFF8-42CC-8D93-97DD39834AE3}"/>
              </a:ext>
            </a:extLst>
          </p:cNvPr>
          <p:cNvSpPr/>
          <p:nvPr/>
        </p:nvSpPr>
        <p:spPr>
          <a:xfrm>
            <a:off x="626461" y="4554026"/>
            <a:ext cx="2105017" cy="1255088"/>
          </a:xfrm>
          <a:prstGeom prst="rect">
            <a:avLst/>
          </a:prstGeom>
          <a:solidFill>
            <a:srgbClr val="CB1B4A">
              <a:alpha val="20000"/>
            </a:srgbClr>
          </a:solidFill>
          <a:ln w="12700" cap="flat" cmpd="sng" algn="ctr">
            <a:noFill/>
            <a:prstDash val="solid"/>
            <a:miter lim="800000"/>
          </a:ln>
          <a:effectLst/>
        </p:spPr>
        <p:txBody>
          <a:bodyPr rtlCol="0" anchor="ctr"/>
          <a:lstStyle/>
          <a:p>
            <a:pPr algn="ctr">
              <a:defRPr/>
            </a:pPr>
            <a:r>
              <a:rPr lang="es-MX" sz="1600" dirty="0">
                <a:latin typeface="+mj-lt"/>
              </a:rPr>
              <a:t>Política Nacional de Gestión del Riesgo de Desastres y se establece el SNGRD</a:t>
            </a:r>
            <a:endParaRPr lang="es-CO" sz="1600" kern="0" dirty="0">
              <a:latin typeface="+mj-lt"/>
            </a:endParaRPr>
          </a:p>
        </p:txBody>
      </p:sp>
      <p:sp>
        <p:nvSpPr>
          <p:cNvPr id="13" name="Oval 14">
            <a:extLst>
              <a:ext uri="{FF2B5EF4-FFF2-40B4-BE49-F238E27FC236}">
                <a16:creationId xmlns:a16="http://schemas.microsoft.com/office/drawing/2014/main" id="{17EFF3A7-35DE-4D12-A7C5-357E29E2ED07}"/>
              </a:ext>
            </a:extLst>
          </p:cNvPr>
          <p:cNvSpPr/>
          <p:nvPr/>
        </p:nvSpPr>
        <p:spPr>
          <a:xfrm>
            <a:off x="3326014" y="2006128"/>
            <a:ext cx="2236294" cy="2185803"/>
          </a:xfrm>
          <a:prstGeom prst="ellipse">
            <a:avLst/>
          </a:prstGeom>
          <a:solidFill>
            <a:srgbClr val="E1FFFD">
              <a:alpha val="10000"/>
            </a:srgbClr>
          </a:solidFill>
          <a:ln w="127000" cap="flat" cmpd="sng" algn="ctr">
            <a:solidFill>
              <a:schemeClr val="accent5">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LEY 1575 DE 2012</a:t>
            </a:r>
          </a:p>
        </p:txBody>
      </p:sp>
      <p:sp>
        <p:nvSpPr>
          <p:cNvPr id="14" name="Oval 14">
            <a:extLst>
              <a:ext uri="{FF2B5EF4-FFF2-40B4-BE49-F238E27FC236}">
                <a16:creationId xmlns:a16="http://schemas.microsoft.com/office/drawing/2014/main" id="{BB30A412-DCF5-45E6-B05D-A1F2D6BD2E91}"/>
              </a:ext>
            </a:extLst>
          </p:cNvPr>
          <p:cNvSpPr/>
          <p:nvPr/>
        </p:nvSpPr>
        <p:spPr>
          <a:xfrm>
            <a:off x="8955684" y="2006112"/>
            <a:ext cx="2236294" cy="2185818"/>
          </a:xfrm>
          <a:prstGeom prst="ellipse">
            <a:avLst/>
          </a:prstGeom>
          <a:noFill/>
          <a:ln w="127000" cap="flat" cmpd="sng" algn="ctr">
            <a:solidFill>
              <a:schemeClr val="accent2">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RESOLUCIÓN 373 DE 2020</a:t>
            </a:r>
          </a:p>
        </p:txBody>
      </p:sp>
      <p:sp>
        <p:nvSpPr>
          <p:cNvPr id="15" name="Rectangle 26">
            <a:extLst>
              <a:ext uri="{FF2B5EF4-FFF2-40B4-BE49-F238E27FC236}">
                <a16:creationId xmlns:a16="http://schemas.microsoft.com/office/drawing/2014/main" id="{B671EFCB-2CEC-4F2C-A7C7-F1CEFB8CE47D}"/>
              </a:ext>
            </a:extLst>
          </p:cNvPr>
          <p:cNvSpPr/>
          <p:nvPr/>
        </p:nvSpPr>
        <p:spPr>
          <a:xfrm>
            <a:off x="8880056" y="4552508"/>
            <a:ext cx="2387550" cy="12065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CO" sz="1600" kern="0" dirty="0">
                <a:solidFill>
                  <a:schemeClr val="tx1"/>
                </a:solidFill>
                <a:latin typeface="+mj-lt"/>
              </a:rPr>
              <a:t>Crea y conforma la Comisión Técnica Nacional Asesora para Incendios Forestales</a:t>
            </a:r>
            <a:endParaRPr kumimoji="0" lang="es-CO" sz="1600" b="0" i="0" u="none" strike="noStrike" kern="0" cap="none" spc="0" normalizeH="0" baseline="0" dirty="0">
              <a:ln>
                <a:noFill/>
              </a:ln>
              <a:solidFill>
                <a:schemeClr val="tx1"/>
              </a:solidFill>
              <a:effectLst/>
              <a:uLnTx/>
              <a:uFillTx/>
              <a:latin typeface="+mj-lt"/>
            </a:endParaRPr>
          </a:p>
        </p:txBody>
      </p:sp>
      <p:sp>
        <p:nvSpPr>
          <p:cNvPr id="7" name="Oval 14">
            <a:extLst>
              <a:ext uri="{FF2B5EF4-FFF2-40B4-BE49-F238E27FC236}">
                <a16:creationId xmlns:a16="http://schemas.microsoft.com/office/drawing/2014/main" id="{FE6A1632-ED77-4D10-9121-7CE2209DF2C6}"/>
              </a:ext>
            </a:extLst>
          </p:cNvPr>
          <p:cNvSpPr/>
          <p:nvPr/>
        </p:nvSpPr>
        <p:spPr>
          <a:xfrm>
            <a:off x="6096000" y="2006127"/>
            <a:ext cx="2236294" cy="2185803"/>
          </a:xfrm>
          <a:prstGeom prst="ellipse">
            <a:avLst/>
          </a:prstGeom>
          <a:noFill/>
          <a:ln w="1270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t>CONPES 3947 DE 2018</a:t>
            </a:r>
            <a:endParaRPr kumimoji="0" lang="en-US" sz="2000" b="1" i="0" u="none" strike="noStrike" kern="0" cap="none" spc="0" normalizeH="0" baseline="0" noProof="0" dirty="0">
              <a:ln>
                <a:noFill/>
              </a:ln>
              <a:effectLst/>
              <a:uLnTx/>
              <a:uFillTx/>
            </a:endParaRPr>
          </a:p>
        </p:txBody>
      </p:sp>
      <p:sp>
        <p:nvSpPr>
          <p:cNvPr id="20" name="Rectangle 26">
            <a:extLst>
              <a:ext uri="{FF2B5EF4-FFF2-40B4-BE49-F238E27FC236}">
                <a16:creationId xmlns:a16="http://schemas.microsoft.com/office/drawing/2014/main" id="{F232D45D-329C-4AF5-AD74-D7E3CEF091A8}"/>
              </a:ext>
            </a:extLst>
          </p:cNvPr>
          <p:cNvSpPr/>
          <p:nvPr/>
        </p:nvSpPr>
        <p:spPr>
          <a:xfrm>
            <a:off x="6096000" y="4566058"/>
            <a:ext cx="2374537" cy="12065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MX" sz="1600" kern="0" dirty="0">
                <a:solidFill>
                  <a:schemeClr val="tx1"/>
                </a:solidFill>
                <a:latin typeface="+mj-lt"/>
              </a:rPr>
              <a:t>Fenómeno “El Niño”</a:t>
            </a:r>
            <a:endParaRPr kumimoji="0" lang="es-CO" sz="1600" b="0" i="0" u="none" strike="noStrike" kern="0" cap="none" spc="0" normalizeH="0" baseline="0" dirty="0">
              <a:ln>
                <a:noFill/>
              </a:ln>
              <a:solidFill>
                <a:schemeClr val="tx1"/>
              </a:solidFill>
              <a:effectLst/>
              <a:uLnTx/>
              <a:uFillTx/>
              <a:latin typeface="+mj-lt"/>
            </a:endParaRPr>
          </a:p>
        </p:txBody>
      </p:sp>
      <p:sp>
        <p:nvSpPr>
          <p:cNvPr id="2" name="object 3">
            <a:extLst>
              <a:ext uri="{FF2B5EF4-FFF2-40B4-BE49-F238E27FC236}">
                <a16:creationId xmlns:a16="http://schemas.microsoft.com/office/drawing/2014/main" id="{9762F6DE-8319-4EAF-A82A-B0FFEFDBC31D}"/>
              </a:ext>
            </a:extLst>
          </p:cNvPr>
          <p:cNvSpPr/>
          <p:nvPr/>
        </p:nvSpPr>
        <p:spPr>
          <a:xfrm>
            <a:off x="9932564" y="131847"/>
            <a:ext cx="2138172" cy="42062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55332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8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229" y="760441"/>
            <a:ext cx="7075529" cy="5479995"/>
          </a:xfrm>
          <a:prstGeom prst="rect">
            <a:avLst/>
          </a:prstGeom>
        </p:spPr>
      </p:pic>
    </p:spTree>
    <p:extLst>
      <p:ext uri="{BB962C8B-B14F-4D97-AF65-F5344CB8AC3E}">
        <p14:creationId xmlns:p14="http://schemas.microsoft.com/office/powerpoint/2010/main" val="226938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27D5F549-D862-4ABC-94BA-63799D212765}"/>
              </a:ext>
            </a:extLst>
          </p:cNvPr>
          <p:cNvSpPr/>
          <p:nvPr/>
        </p:nvSpPr>
        <p:spPr>
          <a:xfrm>
            <a:off x="-763936" y="-301660"/>
            <a:ext cx="13032136" cy="8461613"/>
          </a:xfrm>
          <a:prstGeom prst="rect">
            <a:avLst/>
          </a:prstGeom>
          <a:solidFill>
            <a:srgbClr val="000000">
              <a:alpha val="69803"/>
            </a:srgbClr>
          </a:solidFill>
        </p:spPr>
      </p:sp>
      <p:sp>
        <p:nvSpPr>
          <p:cNvPr id="2" name="Título 1">
            <a:extLst>
              <a:ext uri="{FF2B5EF4-FFF2-40B4-BE49-F238E27FC236}">
                <a16:creationId xmlns:a16="http://schemas.microsoft.com/office/drawing/2014/main" id="{E5725AD2-BA53-4AF9-A785-F297BCA8727B}"/>
              </a:ext>
            </a:extLst>
          </p:cNvPr>
          <p:cNvSpPr txBox="1">
            <a:spLocks/>
          </p:cNvSpPr>
          <p:nvPr/>
        </p:nvSpPr>
        <p:spPr>
          <a:xfrm>
            <a:off x="219074" y="254820"/>
            <a:ext cx="8658226" cy="979871"/>
          </a:xfrm>
          <a:prstGeom prst="rect">
            <a:avLst/>
          </a:prstGeom>
          <a:solidFill>
            <a:srgbClr val="002060">
              <a:alpha val="7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latin typeface="Arial Narrow" panose="020B0606020202030204" pitchFamily="34" charset="0"/>
              </a:rPr>
              <a:t>SNGRD EN INCENDIOS FORESTALES </a:t>
            </a:r>
          </a:p>
        </p:txBody>
      </p:sp>
      <p:grpSp>
        <p:nvGrpSpPr>
          <p:cNvPr id="22" name="Group 3">
            <a:extLst>
              <a:ext uri="{FF2B5EF4-FFF2-40B4-BE49-F238E27FC236}">
                <a16:creationId xmlns:a16="http://schemas.microsoft.com/office/drawing/2014/main" id="{C252F05F-6CDF-406C-B6C7-2AE56C3B67C0}"/>
              </a:ext>
            </a:extLst>
          </p:cNvPr>
          <p:cNvGrpSpPr/>
          <p:nvPr/>
        </p:nvGrpSpPr>
        <p:grpSpPr>
          <a:xfrm>
            <a:off x="4877773" y="1728495"/>
            <a:ext cx="6330161" cy="4617080"/>
            <a:chOff x="3067665" y="1415845"/>
            <a:chExt cx="6282812" cy="4689362"/>
          </a:xfrm>
        </p:grpSpPr>
        <p:sp>
          <p:nvSpPr>
            <p:cNvPr id="23" name="Rectangle 1">
              <a:extLst>
                <a:ext uri="{FF2B5EF4-FFF2-40B4-BE49-F238E27FC236}">
                  <a16:creationId xmlns:a16="http://schemas.microsoft.com/office/drawing/2014/main" id="{F6413A6D-08C7-43D6-BB8A-D4DBBA8436C7}"/>
                </a:ext>
              </a:extLst>
            </p:cNvPr>
            <p:cNvSpPr/>
            <p:nvPr/>
          </p:nvSpPr>
          <p:spPr>
            <a:xfrm>
              <a:off x="3067665" y="1415845"/>
              <a:ext cx="6282812" cy="1091381"/>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4" name="Parallelogram 2">
              <a:extLst>
                <a:ext uri="{FF2B5EF4-FFF2-40B4-BE49-F238E27FC236}">
                  <a16:creationId xmlns:a16="http://schemas.microsoft.com/office/drawing/2014/main" id="{88FF766F-2A0F-416E-9817-F8BAF97600ED}"/>
                </a:ext>
              </a:extLst>
            </p:cNvPr>
            <p:cNvSpPr/>
            <p:nvPr/>
          </p:nvSpPr>
          <p:spPr>
            <a:xfrm flipH="1">
              <a:off x="3067667" y="2507226"/>
              <a:ext cx="6282810" cy="473781"/>
            </a:xfrm>
            <a:prstGeom prst="parallelogram">
              <a:avLst>
                <a:gd name="adj" fmla="val 211301"/>
              </a:avLst>
            </a:prstGeom>
            <a:solidFill>
              <a:schemeClr val="accent4">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7">
              <a:extLst>
                <a:ext uri="{FF2B5EF4-FFF2-40B4-BE49-F238E27FC236}">
                  <a16:creationId xmlns:a16="http://schemas.microsoft.com/office/drawing/2014/main" id="{130FE711-27F3-4173-BF19-232789678005}"/>
                </a:ext>
              </a:extLst>
            </p:cNvPr>
            <p:cNvSpPr/>
            <p:nvPr/>
          </p:nvSpPr>
          <p:spPr>
            <a:xfrm>
              <a:off x="3067665" y="2977945"/>
              <a:ext cx="6282812" cy="1091381"/>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8" name="Parallelogram 8">
              <a:extLst>
                <a:ext uri="{FF2B5EF4-FFF2-40B4-BE49-F238E27FC236}">
                  <a16:creationId xmlns:a16="http://schemas.microsoft.com/office/drawing/2014/main" id="{9829F2FD-01AD-458D-A32F-456CD12EFB62}"/>
                </a:ext>
              </a:extLst>
            </p:cNvPr>
            <p:cNvSpPr/>
            <p:nvPr/>
          </p:nvSpPr>
          <p:spPr>
            <a:xfrm flipH="1">
              <a:off x="3067667" y="4069326"/>
              <a:ext cx="6282810" cy="473781"/>
            </a:xfrm>
            <a:prstGeom prst="parallelogram">
              <a:avLst>
                <a:gd name="adj" fmla="val 211301"/>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9">
              <a:extLst>
                <a:ext uri="{FF2B5EF4-FFF2-40B4-BE49-F238E27FC236}">
                  <a16:creationId xmlns:a16="http://schemas.microsoft.com/office/drawing/2014/main" id="{6EF26401-0953-4D63-AC24-5CE4FB161900}"/>
                </a:ext>
              </a:extLst>
            </p:cNvPr>
            <p:cNvSpPr/>
            <p:nvPr/>
          </p:nvSpPr>
          <p:spPr>
            <a:xfrm>
              <a:off x="3067665" y="4540045"/>
              <a:ext cx="6282812" cy="1091381"/>
            </a:xfrm>
            <a:prstGeom prst="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0" name="Parallelogram 10">
              <a:extLst>
                <a:ext uri="{FF2B5EF4-FFF2-40B4-BE49-F238E27FC236}">
                  <a16:creationId xmlns:a16="http://schemas.microsoft.com/office/drawing/2014/main" id="{855020C7-5712-4169-BFFC-F9AA7DE051BC}"/>
                </a:ext>
              </a:extLst>
            </p:cNvPr>
            <p:cNvSpPr/>
            <p:nvPr/>
          </p:nvSpPr>
          <p:spPr>
            <a:xfrm flipH="1">
              <a:off x="3067667" y="5631426"/>
              <a:ext cx="6282810" cy="473781"/>
            </a:xfrm>
            <a:prstGeom prst="parallelogram">
              <a:avLst>
                <a:gd name="adj" fmla="val 211301"/>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3" name="Rectángulo 2">
            <a:extLst>
              <a:ext uri="{FF2B5EF4-FFF2-40B4-BE49-F238E27FC236}">
                <a16:creationId xmlns:a16="http://schemas.microsoft.com/office/drawing/2014/main" id="{BA004019-51C5-4811-8E8B-A8FF2621069F}"/>
              </a:ext>
            </a:extLst>
          </p:cNvPr>
          <p:cNvSpPr/>
          <p:nvPr/>
        </p:nvSpPr>
        <p:spPr>
          <a:xfrm>
            <a:off x="409574" y="1483728"/>
            <a:ext cx="4295775" cy="4454425"/>
          </a:xfrm>
          <a:prstGeom prst="rect">
            <a:avLst/>
          </a:prstGeom>
        </p:spPr>
        <p:txBody>
          <a:bodyPr wrap="square">
            <a:spAutoFit/>
          </a:bodyPr>
          <a:lstStyle/>
          <a:p>
            <a:pPr>
              <a:lnSpc>
                <a:spcPct val="150000"/>
              </a:lnSpc>
              <a:spcAft>
                <a:spcPts val="800"/>
              </a:spcAft>
            </a:pPr>
            <a:r>
              <a:rPr lang="es-CO" sz="2400" dirty="0">
                <a:solidFill>
                  <a:schemeClr val="bg1"/>
                </a:solidFill>
                <a:latin typeface="Arial Narrow" panose="020B0606020202030204" pitchFamily="34" charset="0"/>
              </a:rPr>
              <a:t>En cuanto a las instancias de orientación y coordinación del SNGRD, frente a la gestión por riesgo de incendio forestal </a:t>
            </a:r>
            <a:r>
              <a:rPr lang="es-CO" sz="2400" dirty="0">
                <a:solidFill>
                  <a:schemeClr val="bg1"/>
                </a:solidFill>
                <a:latin typeface="Arial Narrow" panose="020B0606020202030204" pitchFamily="34" charset="0"/>
                <a:cs typeface="Times New Roman" panose="02020603050405020304" pitchFamily="18" charset="0"/>
              </a:rPr>
              <a:t>d</a:t>
            </a:r>
            <a:r>
              <a:rPr lang="es-CO" sz="24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esde el conocimiento, la reducción del riesgo y el manejo de desastres, existen unos niveles de coordinación:</a:t>
            </a:r>
            <a:endParaRPr lang="es-CO" sz="20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44C8CD8E-DD91-477E-88C2-7B2519154D63}"/>
              </a:ext>
            </a:extLst>
          </p:cNvPr>
          <p:cNvSpPr/>
          <p:nvPr/>
        </p:nvSpPr>
        <p:spPr>
          <a:xfrm>
            <a:off x="4961427" y="4735400"/>
            <a:ext cx="6162854" cy="957442"/>
          </a:xfrm>
          <a:prstGeom prst="rect">
            <a:avLst/>
          </a:prstGeom>
        </p:spPr>
        <p:txBody>
          <a:bodyPr wrap="square">
            <a:spAutoFit/>
          </a:bodyPr>
          <a:lstStyle/>
          <a:p>
            <a:pPr algn="just">
              <a:lnSpc>
                <a:spcPct val="150000"/>
              </a:lnSpc>
              <a:spcAft>
                <a:spcPts val="800"/>
              </a:spcAft>
            </a:pPr>
            <a:r>
              <a:rPr lang="es-CO" sz="20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Nivel Municipal:</a:t>
            </a:r>
            <a:r>
              <a:rPr lang="es-CO" sz="20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Consejo Municipal para la Gestión del Riesgo de Desastres</a:t>
            </a:r>
            <a:endParaRPr lang="es-CO"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F1A2D7A3-F948-49EE-9B88-BB55DB26252A}"/>
              </a:ext>
            </a:extLst>
          </p:cNvPr>
          <p:cNvSpPr/>
          <p:nvPr/>
        </p:nvSpPr>
        <p:spPr>
          <a:xfrm>
            <a:off x="4952154" y="3329149"/>
            <a:ext cx="6401992" cy="707886"/>
          </a:xfrm>
          <a:prstGeom prst="rect">
            <a:avLst/>
          </a:prstGeom>
        </p:spPr>
        <p:txBody>
          <a:bodyPr wrap="square">
            <a:spAutoFit/>
          </a:bodyPr>
          <a:lstStyle/>
          <a:p>
            <a:r>
              <a:rPr lang="es-CO" sz="2000" b="1" dirty="0">
                <a:solidFill>
                  <a:schemeClr val="bg1"/>
                </a:solidFill>
                <a:latin typeface="Arial Narrow" panose="020B0606020202030204" pitchFamily="34" charset="0"/>
              </a:rPr>
              <a:t>Nivel Departamental:</a:t>
            </a:r>
            <a:r>
              <a:rPr lang="es-CO" sz="2000" dirty="0">
                <a:solidFill>
                  <a:schemeClr val="bg1"/>
                </a:solidFill>
                <a:latin typeface="Arial Narrow" panose="020B0606020202030204" pitchFamily="34" charset="0"/>
              </a:rPr>
              <a:t> Consejo Departamental para la Gestión del Riesgo de Desastres</a:t>
            </a:r>
          </a:p>
        </p:txBody>
      </p:sp>
      <p:sp>
        <p:nvSpPr>
          <p:cNvPr id="7" name="Rectángulo 6">
            <a:extLst>
              <a:ext uri="{FF2B5EF4-FFF2-40B4-BE49-F238E27FC236}">
                <a16:creationId xmlns:a16="http://schemas.microsoft.com/office/drawing/2014/main" id="{8FB7CCA8-4968-4BD7-B9A0-48E5871798C0}"/>
              </a:ext>
            </a:extLst>
          </p:cNvPr>
          <p:cNvSpPr/>
          <p:nvPr/>
        </p:nvSpPr>
        <p:spPr>
          <a:xfrm>
            <a:off x="4841856" y="1698154"/>
            <a:ext cx="6401993" cy="1481368"/>
          </a:xfrm>
          <a:prstGeom prst="rect">
            <a:avLst/>
          </a:prstGeom>
        </p:spPr>
        <p:txBody>
          <a:bodyPr wrap="square">
            <a:spAutoFit/>
          </a:bodyPr>
          <a:lstStyle/>
          <a:p>
            <a:pPr algn="just">
              <a:lnSpc>
                <a:spcPct val="150000"/>
              </a:lnSpc>
              <a:spcAft>
                <a:spcPts val="800"/>
              </a:spcAft>
            </a:pPr>
            <a:r>
              <a:rPr lang="es-CO" sz="2000" b="1" dirty="0">
                <a:solidFill>
                  <a:schemeClr val="bg1"/>
                </a:solidFill>
                <a:latin typeface="Arial Narrow" panose="020B0606020202030204" pitchFamily="34" charset="0"/>
              </a:rPr>
              <a:t>Nivel Nacional:</a:t>
            </a:r>
            <a:r>
              <a:rPr lang="es-CO" sz="2000" dirty="0">
                <a:solidFill>
                  <a:schemeClr val="bg1"/>
                </a:solidFill>
                <a:latin typeface="Arial Narrow" panose="020B0606020202030204" pitchFamily="34" charset="0"/>
              </a:rPr>
              <a:t> Unidad Nacional para la Gestión del Riesgo de Desastres </a:t>
            </a:r>
          </a:p>
          <a:p>
            <a:pPr algn="just">
              <a:lnSpc>
                <a:spcPct val="150000"/>
              </a:lnSpc>
              <a:spcAft>
                <a:spcPts val="800"/>
              </a:spcAft>
            </a:pPr>
            <a:endParaRPr lang="es-CO"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8" name="Picture 4" descr="Ministerio de Ambiente y Desarrollo Sostenible">
            <a:extLst>
              <a:ext uri="{FF2B5EF4-FFF2-40B4-BE49-F238E27FC236}">
                <a16:creationId xmlns:a16="http://schemas.microsoft.com/office/drawing/2014/main" id="{BE534690-C154-4625-83E3-F06A480BE0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8068" y="183866"/>
            <a:ext cx="1632425" cy="32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30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a 9"/>
          <p:cNvGraphicFramePr/>
          <p:nvPr/>
        </p:nvGraphicFramePr>
        <p:xfrm>
          <a:off x="1960099" y="2064374"/>
          <a:ext cx="6377547" cy="3182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ángulo 12"/>
          <p:cNvSpPr/>
          <p:nvPr/>
        </p:nvSpPr>
        <p:spPr>
          <a:xfrm>
            <a:off x="7153245" y="2528503"/>
            <a:ext cx="2371755" cy="2492990"/>
          </a:xfrm>
          <a:prstGeom prst="rect">
            <a:avLst/>
          </a:prstGeom>
        </p:spPr>
        <p:txBody>
          <a:bodyPr wrap="square">
            <a:spAutoFit/>
          </a:bodyPr>
          <a:lstStyle/>
          <a:p>
            <a:pPr marL="214308" indent="-214308">
              <a:buFont typeface="Wingdings" panose="05000000000000000000" pitchFamily="2" charset="2"/>
              <a:buChar char="Ø"/>
            </a:pPr>
            <a:r>
              <a:rPr lang="es-ES" sz="1200" dirty="0">
                <a:latin typeface="Arial" panose="020B0604020202020204" pitchFamily="34" charset="0"/>
              </a:rPr>
              <a:t>Unificación de Conceptos</a:t>
            </a:r>
          </a:p>
          <a:p>
            <a:pPr marL="214308" indent="-214308">
              <a:buFont typeface="Wingdings" panose="05000000000000000000" pitchFamily="2" charset="2"/>
              <a:buChar char="Ø"/>
            </a:pPr>
            <a:endParaRPr lang="es-ES" sz="1200" dirty="0">
              <a:latin typeface="Arial" panose="020B0604020202020204" pitchFamily="34" charset="0"/>
            </a:endParaRPr>
          </a:p>
          <a:p>
            <a:pPr marL="214308" indent="-214308">
              <a:buFont typeface="Wingdings" panose="05000000000000000000" pitchFamily="2" charset="2"/>
              <a:buChar char="Ø"/>
            </a:pPr>
            <a:r>
              <a:rPr lang="es-ES" sz="1200" dirty="0">
                <a:latin typeface="Arial" panose="020B0604020202020204" pitchFamily="34" charset="0"/>
              </a:rPr>
              <a:t>Profesionalización</a:t>
            </a:r>
          </a:p>
          <a:p>
            <a:pPr marL="214308" indent="-214308">
              <a:buFont typeface="Wingdings" panose="05000000000000000000" pitchFamily="2" charset="2"/>
              <a:buChar char="Ø"/>
            </a:pPr>
            <a:endParaRPr lang="es-ES" sz="1200" dirty="0">
              <a:latin typeface="Arial" panose="020B0604020202020204" pitchFamily="34" charset="0"/>
            </a:endParaRPr>
          </a:p>
          <a:p>
            <a:pPr marL="214308" indent="-214308">
              <a:buFont typeface="Wingdings" panose="05000000000000000000" pitchFamily="2" charset="2"/>
              <a:buChar char="Ø"/>
            </a:pPr>
            <a:r>
              <a:rPr lang="es-ES" sz="1200" dirty="0">
                <a:latin typeface="Arial" panose="020B0604020202020204" pitchFamily="34" charset="0"/>
              </a:rPr>
              <a:t>Entrenamiento / Capacitación</a:t>
            </a:r>
          </a:p>
          <a:p>
            <a:pPr marL="214308" indent="-214308">
              <a:buFont typeface="Wingdings" panose="05000000000000000000" pitchFamily="2" charset="2"/>
              <a:buChar char="Ø"/>
            </a:pPr>
            <a:endParaRPr lang="es-ES" sz="1200" dirty="0">
              <a:latin typeface="Arial" panose="020B0604020202020204" pitchFamily="34" charset="0"/>
            </a:endParaRPr>
          </a:p>
          <a:p>
            <a:pPr marL="214308" indent="-214308">
              <a:buFont typeface="Wingdings" panose="05000000000000000000" pitchFamily="2" charset="2"/>
              <a:buChar char="Ø"/>
            </a:pPr>
            <a:r>
              <a:rPr lang="es-ES" sz="1200" dirty="0">
                <a:latin typeface="Arial" panose="020B0604020202020204" pitchFamily="34" charset="0"/>
              </a:rPr>
              <a:t>Mecanismos de Coordinación</a:t>
            </a:r>
          </a:p>
          <a:p>
            <a:endParaRPr lang="es-ES" sz="1200" dirty="0">
              <a:latin typeface="Arial" panose="020B0604020202020204" pitchFamily="34" charset="0"/>
            </a:endParaRPr>
          </a:p>
          <a:p>
            <a:pPr marL="214308" indent="-214308">
              <a:buFont typeface="Wingdings" panose="05000000000000000000" pitchFamily="2" charset="2"/>
              <a:buChar char="Ø"/>
            </a:pPr>
            <a:r>
              <a:rPr lang="es-ES" sz="1200" dirty="0">
                <a:latin typeface="Arial" panose="020B0604020202020204" pitchFamily="34" charset="0"/>
              </a:rPr>
              <a:t> 20.000 Bomberos Aproximadamente</a:t>
            </a:r>
          </a:p>
          <a:p>
            <a:endParaRPr lang="es-CO" sz="1200" dirty="0"/>
          </a:p>
        </p:txBody>
      </p:sp>
      <p:sp>
        <p:nvSpPr>
          <p:cNvPr id="2" name="Rectángulo 1"/>
          <p:cNvSpPr/>
          <p:nvPr/>
        </p:nvSpPr>
        <p:spPr>
          <a:xfrm>
            <a:off x="2812396" y="786844"/>
            <a:ext cx="6561381"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800" b="1" dirty="0">
                <a:ln/>
                <a:solidFill>
                  <a:srgbClr val="C00000"/>
                </a:solidFill>
              </a:rPr>
              <a:t>¿Quiénes son </a:t>
            </a:r>
            <a:r>
              <a:rPr lang="es-ES" sz="2800" b="1">
                <a:ln/>
                <a:solidFill>
                  <a:srgbClr val="C00000"/>
                </a:solidFill>
              </a:rPr>
              <a:t>los Bomberos </a:t>
            </a:r>
            <a:r>
              <a:rPr lang="es-ES" sz="2800" b="1" dirty="0">
                <a:ln/>
                <a:solidFill>
                  <a:srgbClr val="C00000"/>
                </a:solidFill>
              </a:rPr>
              <a:t>en Colombia?</a:t>
            </a:r>
          </a:p>
          <a:p>
            <a:pPr algn="ctr"/>
            <a:r>
              <a:rPr lang="es-ES" sz="2800" b="1" dirty="0">
                <a:ln/>
                <a:solidFill>
                  <a:srgbClr val="C00000"/>
                </a:solidFill>
              </a:rPr>
              <a:t>Ley 1575/2012</a:t>
            </a:r>
          </a:p>
        </p:txBody>
      </p:sp>
    </p:spTree>
    <p:extLst>
      <p:ext uri="{BB962C8B-B14F-4D97-AF65-F5344CB8AC3E}">
        <p14:creationId xmlns:p14="http://schemas.microsoft.com/office/powerpoint/2010/main" val="338260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965" y="282201"/>
            <a:ext cx="2378099" cy="1074478"/>
          </a:xfrm>
          <a:prstGeom prst="rect">
            <a:avLst/>
          </a:prstGeom>
        </p:spPr>
      </p:pic>
      <p:sp>
        <p:nvSpPr>
          <p:cNvPr id="7" name="CuadroTexto 6"/>
          <p:cNvSpPr txBox="1"/>
          <p:nvPr/>
        </p:nvSpPr>
        <p:spPr>
          <a:xfrm>
            <a:off x="1819420" y="1348801"/>
            <a:ext cx="4276580" cy="4770537"/>
          </a:xfrm>
          <a:prstGeom prst="rect">
            <a:avLst/>
          </a:prstGeom>
          <a:noFill/>
        </p:spPr>
        <p:txBody>
          <a:bodyPr wrap="square">
            <a:spAutoFit/>
          </a:bodyPr>
          <a:lstStyle>
            <a:lvl1pPr marL="285750" indent="-28575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a:r>
              <a:rPr lang="es-ES" sz="1600" b="1" dirty="0">
                <a:latin typeface="Century Gothic" panose="020B0502020202020204" pitchFamily="34" charset="0"/>
                <a:ea typeface="+mn-ea"/>
              </a:rPr>
              <a:t>RESULTADOS:</a:t>
            </a:r>
          </a:p>
          <a:p>
            <a:endParaRPr lang="es-ES" sz="1600" dirty="0"/>
          </a:p>
          <a:p>
            <a:pPr marL="171450" indent="-171450" algn="just">
              <a:buAutoNum type="arabicPeriod"/>
            </a:pPr>
            <a:r>
              <a:rPr lang="es-ES" sz="1600" dirty="0">
                <a:latin typeface="Century Gothic" panose="020B0502020202020204" pitchFamily="34" charset="0"/>
                <a:ea typeface="+mn-ea"/>
              </a:rPr>
              <a:t>Siete (7) brigadas de Bomberos Indígenas para la prevención, atención y liquidación de incendios forestales ubicados estratégicamente en el territorio nacional.</a:t>
            </a:r>
          </a:p>
          <a:p>
            <a:pPr marL="0" indent="0" algn="just"/>
            <a:endParaRPr lang="es-ES" sz="1600" dirty="0">
              <a:latin typeface="Century Gothic" panose="020B0502020202020204" pitchFamily="34" charset="0"/>
              <a:ea typeface="+mn-ea"/>
            </a:endParaRPr>
          </a:p>
          <a:p>
            <a:pPr marL="0" indent="0" algn="just"/>
            <a:r>
              <a:rPr lang="es-ES" sz="1600" dirty="0">
                <a:latin typeface="Century Gothic" panose="020B0502020202020204" pitchFamily="34" charset="0"/>
                <a:ea typeface="+mn-ea"/>
              </a:rPr>
              <a:t>2. 1010 Bomberos Indígenas capacitados y entrenados para en el Manejo del Fuego.</a:t>
            </a:r>
          </a:p>
          <a:p>
            <a:pPr marL="0" indent="0" algn="just"/>
            <a:endParaRPr lang="es-ES" sz="1600" dirty="0">
              <a:latin typeface="Century Gothic" panose="020B0502020202020204" pitchFamily="34" charset="0"/>
              <a:ea typeface="+mn-ea"/>
            </a:endParaRPr>
          </a:p>
          <a:p>
            <a:pPr marL="0" indent="0" algn="just"/>
            <a:r>
              <a:rPr lang="es-ES" sz="1600" dirty="0">
                <a:latin typeface="Century Gothic" panose="020B0502020202020204" pitchFamily="34" charset="0"/>
                <a:ea typeface="+mn-ea"/>
              </a:rPr>
              <a:t>3. Capacidad instalada para la gestión integral del manejo de incendios forestales en Colombia.</a:t>
            </a:r>
          </a:p>
          <a:p>
            <a:pPr marL="0" indent="0" algn="just"/>
            <a:endParaRPr lang="es-ES" sz="1600" dirty="0">
              <a:latin typeface="Century Gothic" panose="020B0502020202020204" pitchFamily="34" charset="0"/>
              <a:ea typeface="+mn-ea"/>
            </a:endParaRPr>
          </a:p>
          <a:p>
            <a:pPr marL="0" indent="0" algn="just"/>
            <a:r>
              <a:rPr lang="es-CO" sz="1600" dirty="0">
                <a:latin typeface="Century Gothic" panose="020B0502020202020204" pitchFamily="34" charset="0"/>
                <a:ea typeface="+mn-ea"/>
              </a:rPr>
              <a:t>4. Un(1) Plan de Acción de Cooperación Col-Col de la Buena Práctica Programa Bomberos Indígenas.</a:t>
            </a:r>
            <a:endParaRPr lang="es-ES" sz="1600" dirty="0">
              <a:latin typeface="Century Gothic" panose="020B0502020202020204" pitchFamily="34" charset="0"/>
              <a:ea typeface="+mn-ea"/>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2062" y="2970506"/>
            <a:ext cx="1504771" cy="109123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6633" y="1448701"/>
            <a:ext cx="1515633" cy="1091236"/>
          </a:xfrm>
          <a:prstGeom prst="rect">
            <a:avLst/>
          </a:prstGeom>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b="33939"/>
          <a:stretch/>
        </p:blipFill>
        <p:spPr>
          <a:xfrm>
            <a:off x="6150061" y="1436025"/>
            <a:ext cx="1619995" cy="1091236"/>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2104" y="4492311"/>
            <a:ext cx="1464728" cy="1129224"/>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0061" y="3010807"/>
            <a:ext cx="1619994" cy="1091236"/>
          </a:xfrm>
          <a:prstGeom prst="rect">
            <a:avLst/>
          </a:prstGeom>
        </p:spPr>
      </p:pic>
      <p:pic>
        <p:nvPicPr>
          <p:cNvPr id="13" name="Imagen 12"/>
          <p:cNvPicPr>
            <a:picLocks noChangeAspect="1"/>
          </p:cNvPicPr>
          <p:nvPr/>
        </p:nvPicPr>
        <p:blipFill rotWithShape="1">
          <a:blip r:embed="rId8" cstate="print">
            <a:extLst>
              <a:ext uri="{28A0092B-C50C-407E-A947-70E740481C1C}">
                <a14:useLocalDpi xmlns:a14="http://schemas.microsoft.com/office/drawing/2010/main" val="0"/>
              </a:ext>
            </a:extLst>
          </a:blip>
          <a:srcRect r="14204"/>
          <a:stretch/>
        </p:blipFill>
        <p:spPr>
          <a:xfrm>
            <a:off x="6130465" y="4477641"/>
            <a:ext cx="1653658" cy="1127115"/>
          </a:xfrm>
          <a:prstGeom prst="rect">
            <a:avLst/>
          </a:prstGeom>
        </p:spPr>
      </p:pic>
      <p:sp>
        <p:nvSpPr>
          <p:cNvPr id="14" name="Rectángulo 13"/>
          <p:cNvSpPr/>
          <p:nvPr/>
        </p:nvSpPr>
        <p:spPr>
          <a:xfrm>
            <a:off x="7460566" y="0"/>
            <a:ext cx="3207434" cy="82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513129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Rectángulo"/>
          <p:cNvSpPr/>
          <p:nvPr/>
        </p:nvSpPr>
        <p:spPr>
          <a:xfrm>
            <a:off x="1682084" y="1103574"/>
            <a:ext cx="5440859" cy="3785652"/>
          </a:xfrm>
          <a:prstGeom prst="rect">
            <a:avLst/>
          </a:prstGeom>
        </p:spPr>
        <p:txBody>
          <a:bodyPr wrap="square">
            <a:spAutoFit/>
          </a:bodyPr>
          <a:lstStyle/>
          <a:p>
            <a:pPr lvl="0" algn="just"/>
            <a:endParaRPr lang="es-CO" sz="1400" dirty="0">
              <a:solidFill>
                <a:schemeClr val="tx2"/>
              </a:solidFill>
            </a:endParaRPr>
          </a:p>
          <a:p>
            <a:pPr lvl="0" algn="ctr"/>
            <a:endParaRPr lang="es-CO" altLang="es-CO" sz="1400" b="1" dirty="0">
              <a:solidFill>
                <a:schemeClr val="tx2"/>
              </a:solidFill>
            </a:endParaRPr>
          </a:p>
          <a:p>
            <a:pPr lvl="0" algn="ctr"/>
            <a:r>
              <a:rPr lang="es-CO" altLang="es-CO" sz="2800" b="1" dirty="0">
                <a:solidFill>
                  <a:schemeClr val="tx2"/>
                </a:solidFill>
              </a:rPr>
              <a:t>Equipos forestales aprobados</a:t>
            </a:r>
          </a:p>
          <a:p>
            <a:pPr lvl="0" algn="just"/>
            <a:endParaRPr lang="es-CO" altLang="es-CO" sz="2400" dirty="0">
              <a:solidFill>
                <a:schemeClr val="tx2"/>
              </a:solidFill>
            </a:endParaRPr>
          </a:p>
          <a:p>
            <a:pPr marL="285744" indent="-285744" algn="just">
              <a:buFont typeface="Arial" panose="020B0604020202020204" pitchFamily="34" charset="0"/>
              <a:buChar char="•"/>
            </a:pPr>
            <a:r>
              <a:rPr lang="es-CO" altLang="es-CO" sz="2000" dirty="0">
                <a:solidFill>
                  <a:schemeClr val="tx2"/>
                </a:solidFill>
              </a:rPr>
              <a:t>Kit forestales</a:t>
            </a:r>
          </a:p>
          <a:p>
            <a:pPr marL="285744" indent="-285744" algn="just">
              <a:buFont typeface="Arial" panose="020B0604020202020204" pitchFamily="34" charset="0"/>
              <a:buChar char="•"/>
            </a:pPr>
            <a:r>
              <a:rPr lang="es-CO" altLang="es-CO" sz="2000" dirty="0">
                <a:solidFill>
                  <a:schemeClr val="tx2"/>
                </a:solidFill>
              </a:rPr>
              <a:t>Capacitación en Forestales y Sistema Comando de incidentes en todo el país.</a:t>
            </a:r>
          </a:p>
          <a:p>
            <a:pPr marL="285744" indent="-285744" algn="just">
              <a:buFont typeface="Arial" panose="020B0604020202020204" pitchFamily="34" charset="0"/>
              <a:buChar char="•"/>
            </a:pPr>
            <a:r>
              <a:rPr lang="es-CO" altLang="es-CO" sz="2000" dirty="0">
                <a:solidFill>
                  <a:schemeClr val="tx2"/>
                </a:solidFill>
              </a:rPr>
              <a:t>Equipos especializados para combate aéreo de incendios forestales</a:t>
            </a:r>
          </a:p>
          <a:p>
            <a:pPr marL="285744" indent="-285744" algn="just">
              <a:buFont typeface="Arial" panose="020B0604020202020204" pitchFamily="34" charset="0"/>
              <a:buChar char="•"/>
            </a:pPr>
            <a:r>
              <a:rPr lang="es-CO" altLang="es-CO" sz="2000" dirty="0">
                <a:solidFill>
                  <a:schemeClr val="tx2"/>
                </a:solidFill>
              </a:rPr>
              <a:t>CRIF (Centros de Respuesta a Incendios Forestales)</a:t>
            </a:r>
          </a:p>
          <a:p>
            <a:pPr marL="285744" indent="-285744" algn="just">
              <a:buFont typeface="Arial" panose="020B0604020202020204" pitchFamily="34" charset="0"/>
              <a:buChar char="•"/>
            </a:pPr>
            <a:r>
              <a:rPr lang="es-CO" altLang="es-CO" sz="2000" dirty="0">
                <a:solidFill>
                  <a:schemeClr val="tx2"/>
                </a:solidFill>
              </a:rPr>
              <a:t>Estrategia Nacional de Incendios Forestales</a:t>
            </a:r>
          </a:p>
        </p:txBody>
      </p:sp>
      <p:pic>
        <p:nvPicPr>
          <p:cNvPr id="11" name="Imagen 10"/>
          <p:cNvPicPr/>
          <p:nvPr/>
        </p:nvPicPr>
        <p:blipFill>
          <a:blip r:embed="rId3"/>
          <a:stretch>
            <a:fillRect/>
          </a:stretch>
        </p:blipFill>
        <p:spPr>
          <a:xfrm>
            <a:off x="7559039" y="1146618"/>
            <a:ext cx="2978895" cy="1733743"/>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9038" y="2979934"/>
            <a:ext cx="2959247" cy="1789015"/>
          </a:xfrm>
          <a:prstGeom prst="rect">
            <a:avLst/>
          </a:prstGeom>
        </p:spPr>
      </p:pic>
      <p:pic>
        <p:nvPicPr>
          <p:cNvPr id="12" name="Imagen 11"/>
          <p:cNvPicPr>
            <a:picLocks noChangeAspect="1"/>
          </p:cNvPicPr>
          <p:nvPr/>
        </p:nvPicPr>
        <p:blipFill>
          <a:blip r:embed="rId5"/>
          <a:stretch>
            <a:fillRect/>
          </a:stretch>
        </p:blipFill>
        <p:spPr>
          <a:xfrm>
            <a:off x="7643446" y="4910011"/>
            <a:ext cx="2869809" cy="1766252"/>
          </a:xfrm>
          <a:prstGeom prst="rect">
            <a:avLst/>
          </a:prstGeom>
        </p:spPr>
      </p:pic>
      <p:sp>
        <p:nvSpPr>
          <p:cNvPr id="13" name="Rectángulo 12"/>
          <p:cNvSpPr/>
          <p:nvPr/>
        </p:nvSpPr>
        <p:spPr>
          <a:xfrm>
            <a:off x="7460565" y="0"/>
            <a:ext cx="3207435" cy="829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Tree>
    <p:extLst>
      <p:ext uri="{BB962C8B-B14F-4D97-AF65-F5344CB8AC3E}">
        <p14:creationId xmlns:p14="http://schemas.microsoft.com/office/powerpoint/2010/main" val="11772157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2930</Words>
  <Application>Microsoft Office PowerPoint</Application>
  <PresentationFormat>Panorámica</PresentationFormat>
  <Paragraphs>267</Paragraphs>
  <Slides>21</Slides>
  <Notes>13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21</vt:i4>
      </vt:variant>
    </vt:vector>
  </HeadingPairs>
  <TitlesOfParts>
    <vt:vector size="31" baseType="lpstr">
      <vt:lpstr>Arial</vt:lpstr>
      <vt:lpstr>Arial Narrow</vt:lpstr>
      <vt:lpstr>Britannic Bold</vt:lpstr>
      <vt:lpstr>Calibri</vt:lpstr>
      <vt:lpstr>Calibri Light</vt:lpstr>
      <vt:lpstr>Century Gothic</vt:lpstr>
      <vt:lpstr>Segoe UI Semibold</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Luz Stella Pulido Perez</dc:creator>
  <cp:lastModifiedBy>Luz Stella Pulido Perez</cp:lastModifiedBy>
  <cp:revision>7</cp:revision>
  <dcterms:created xsi:type="dcterms:W3CDTF">2020-09-18T15:00:26Z</dcterms:created>
  <dcterms:modified xsi:type="dcterms:W3CDTF">2020-09-18T15:37:47Z</dcterms:modified>
</cp:coreProperties>
</file>