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2" r:id="rId2"/>
    <p:sldId id="276" r:id="rId3"/>
    <p:sldId id="358" r:id="rId4"/>
    <p:sldId id="294" r:id="rId5"/>
    <p:sldId id="341" r:id="rId6"/>
    <p:sldId id="355" r:id="rId7"/>
    <p:sldId id="366" r:id="rId8"/>
    <p:sldId id="339" r:id="rId9"/>
    <p:sldId id="367" r:id="rId10"/>
    <p:sldId id="368" r:id="rId11"/>
    <p:sldId id="359" r:id="rId12"/>
    <p:sldId id="263" r:id="rId13"/>
    <p:sldId id="266" r:id="rId14"/>
    <p:sldId id="369" r:id="rId15"/>
    <p:sldId id="370" r:id="rId16"/>
    <p:sldId id="371" r:id="rId17"/>
    <p:sldId id="372" r:id="rId18"/>
    <p:sldId id="360" r:id="rId19"/>
    <p:sldId id="301" r:id="rId20"/>
    <p:sldId id="357" r:id="rId21"/>
    <p:sldId id="269" r:id="rId22"/>
    <p:sldId id="271" r:id="rId23"/>
    <p:sldId id="361" r:id="rId24"/>
    <p:sldId id="364" r:id="rId25"/>
    <p:sldId id="365" r:id="rId26"/>
    <p:sldId id="373" r:id="rId27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3F4"/>
    <a:srgbClr val="0099FF"/>
    <a:srgbClr val="159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7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85B88-9DA2-4DAB-BF5E-60B3A4421AE5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5974C-A207-4017-8054-2C80C5087821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924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5513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1495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2497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3848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8698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0319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904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6200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41204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6240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0605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58C8-BE69-451A-96B0-C7187CDAFE52}" type="datetimeFigureOut">
              <a:rPr lang="es-BO" smtClean="0"/>
              <a:t>17/11/2020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E8488-2680-44C2-847E-4CA7D055C71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934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ortunoy@gmail.com" TargetMode="External"/><Relationship Id="rId7" Type="http://schemas.openxmlformats.org/officeDocument/2006/relationships/image" Target="../media/image11.png"/><Relationship Id="rId2" Type="http://schemas.openxmlformats.org/officeDocument/2006/relationships/hyperlink" Target="mailto:marcela.ibacache@otca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mailto:luismarka1970@gmail.com" TargetMode="External"/><Relationship Id="rId4" Type="http://schemas.openxmlformats.org/officeDocument/2006/relationships/hyperlink" Target="mailto:carlosreneortunoyanez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0100" y="3083169"/>
            <a:ext cx="7772400" cy="1910398"/>
          </a:xfrm>
        </p:spPr>
        <p:txBody>
          <a:bodyPr>
            <a:no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Reunión Virtual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Consultoría: “Sistematización del cumplimiento de los Objetivos de Desarrollo Sostenible 6 y 13 en la región de la cuenca Amazónica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b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Ecuador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674699"/>
            <a:ext cx="6858000" cy="1655762"/>
          </a:xfrm>
        </p:spPr>
        <p:txBody>
          <a:bodyPr>
            <a:normAutofit/>
          </a:bodyPr>
          <a:lstStyle/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Octubre 2020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77" y="479614"/>
            <a:ext cx="8585646" cy="12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FFCE6C2-BFE1-451D-91CB-E4F341E15784}"/>
              </a:ext>
            </a:extLst>
          </p:cNvPr>
          <p:cNvSpPr/>
          <p:nvPr/>
        </p:nvSpPr>
        <p:spPr>
          <a:xfrm>
            <a:off x="374140" y="312022"/>
            <a:ext cx="8569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Plataforma de trabajo – Consultoría ODS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40" y="870228"/>
            <a:ext cx="8382000" cy="47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D2B60CAD-00B5-4166-9A53-F03E9997D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65" y="291901"/>
            <a:ext cx="7772400" cy="794359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 - Ecuador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9D1C2F3-75F9-498F-8C57-C63BAADEABDF}"/>
              </a:ext>
            </a:extLst>
          </p:cNvPr>
          <p:cNvSpPr txBox="1"/>
          <p:nvPr/>
        </p:nvSpPr>
        <p:spPr>
          <a:xfrm>
            <a:off x="849795" y="1639591"/>
            <a:ext cx="7663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Conformación equipo trabajo nacional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disponible ODS 6 y 13 (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NNUU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disponible </a:t>
            </a:r>
            <a:r>
              <a:rPr lang="es-ES" sz="2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y 13 (Gob. Ecuador)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información Región Amazónica</a:t>
            </a:r>
            <a:endParaRPr lang="es-E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DD41DC0-665B-41BD-ACF3-796FFB23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448A-3749-4FF0-A11A-536FF69533D4}" type="slidenum">
              <a:rPr lang="es-ES" sz="1400" smtClean="0"/>
              <a:t>11</a:t>
            </a:fld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4225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479637" y="98484"/>
            <a:ext cx="816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Disponibilidad de Datos en Organismos Custodio ODS 6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(Ecuador)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78655"/>
              </p:ext>
            </p:extLst>
          </p:nvPr>
        </p:nvGraphicFramePr>
        <p:xfrm>
          <a:off x="476304" y="5836526"/>
          <a:ext cx="3778682" cy="60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Fuente: </a:t>
                      </a:r>
                      <a:r>
                        <a:rPr lang="es-ES" sz="105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</a:t>
                      </a:r>
                      <a:r>
                        <a:rPr lang="es-ES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5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Nations</a:t>
                      </a:r>
                      <a:r>
                        <a:rPr lang="es-ES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5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Statistics</a:t>
                      </a:r>
                      <a:r>
                        <a:rPr lang="es-ES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5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Division</a:t>
                      </a:r>
                      <a:r>
                        <a:rPr lang="es-ES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05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UNSD</a:t>
                      </a:r>
                      <a:r>
                        <a:rPr lang="es-ES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05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05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Fuente: UN </a:t>
                      </a:r>
                      <a:r>
                        <a:rPr lang="es-ES" sz="1050" b="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s-ES" sz="105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05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524109"/>
              </p:ext>
            </p:extLst>
          </p:nvPr>
        </p:nvGraphicFramePr>
        <p:xfrm>
          <a:off x="476304" y="526431"/>
          <a:ext cx="7924672" cy="51643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5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4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4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3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33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3754">
                <a:tc>
                  <a:txBody>
                    <a:bodyPr/>
                    <a:lstStyle/>
                    <a:p>
                      <a:pPr marL="0" marR="0" lvl="0" indent="1149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A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6.1.1 Proporción de la población que utiliza servicios de suministro de agua potable gestionados sin riesgos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A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6.2.1 Proporción de la población que utiliza: a) servicios de saneamiento gestionados sin riesgos y b) instalaciones para el lavado de manos con agua y jabón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A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6.3.1 Proporción de los flujos de aguas residuales domésticas e industriales tratados de manera adecuada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A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6.3.2 Proporción de masas de agua de buena calidad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A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 Cambio en el uso eficiente de los recursos hídricos con el paso del tiempo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A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 Nivel de estrés hídrico: extracción de agua dulce en proporción a los recursos de agua dulce disponibles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4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A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6.5.1 Grado de gestión integrada de los recursos hídricos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A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6.5.2 Proporción de la superficie de cuencas transfronterizas sujetas a arreglos operacionales para la cooperación en materia de aguas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A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6.6.1 Cambio en la extensión de los ecosistemas relacionados con el agua con el paso del tiempo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A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6.a.1 Volumen de la asistencia oficial para el desarrollo destinada al agua y el saneamiento que forma parte de un plan de gastos coordinados por el gobierno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A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6.b.1 Proporción de dependencias administrativas locales que han establecido políticas y procedimientos operacionales para la participación de las comunidades locales en la gestión del agua y el saneamiento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pSp>
        <p:nvGrpSpPr>
          <p:cNvPr id="21" name="Grupo 20"/>
          <p:cNvGrpSpPr/>
          <p:nvPr/>
        </p:nvGrpSpPr>
        <p:grpSpPr>
          <a:xfrm>
            <a:off x="5351699" y="797169"/>
            <a:ext cx="3049277" cy="4789601"/>
            <a:chOff x="5351699" y="797169"/>
            <a:chExt cx="3049277" cy="4789601"/>
          </a:xfrm>
        </p:grpSpPr>
        <p:sp>
          <p:nvSpPr>
            <p:cNvPr id="5" name="Rectángulo 4"/>
            <p:cNvSpPr/>
            <p:nvPr/>
          </p:nvSpPr>
          <p:spPr>
            <a:xfrm>
              <a:off x="5357446" y="797169"/>
              <a:ext cx="1863969" cy="1992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357446" y="1002438"/>
              <a:ext cx="1863969" cy="1992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11/12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357446" y="1279152"/>
              <a:ext cx="1863969" cy="1992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5357446" y="1496908"/>
              <a:ext cx="1863969" cy="1992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11/16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7227391" y="1784695"/>
              <a:ext cx="574431" cy="21528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5351699" y="1999979"/>
              <a:ext cx="633046" cy="192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5357446" y="2454018"/>
              <a:ext cx="1863969" cy="1992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5357446" y="3070107"/>
              <a:ext cx="1863969" cy="1992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24/24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7221414" y="3269399"/>
              <a:ext cx="574431" cy="21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6617673" y="3493337"/>
              <a:ext cx="603740" cy="2227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6617674" y="3722792"/>
              <a:ext cx="603739" cy="217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6617674" y="3946729"/>
              <a:ext cx="603739" cy="1817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5357446" y="4140234"/>
              <a:ext cx="3043530" cy="212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4/16</a:t>
              </a:r>
              <a:endParaRPr lang="es-ES" dirty="0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5357446" y="4352408"/>
              <a:ext cx="1260228" cy="2002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2/7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5357446" y="4567368"/>
              <a:ext cx="2438399" cy="2331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5357446" y="4804581"/>
              <a:ext cx="2438399" cy="2557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11/21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6617673" y="5118903"/>
              <a:ext cx="574431" cy="2366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7814593" y="5118903"/>
              <a:ext cx="574431" cy="2498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6617674" y="5364032"/>
              <a:ext cx="574430" cy="2227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4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51403" y="197384"/>
            <a:ext cx="816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Disponibilidad de Datos en Organismos Custodio ODS 13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(Ecuador)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57678"/>
              </p:ext>
            </p:extLst>
          </p:nvPr>
        </p:nvGraphicFramePr>
        <p:xfrm>
          <a:off x="549058" y="676729"/>
          <a:ext cx="7924672" cy="60280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5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4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4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33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33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3754">
                <a:tc>
                  <a:txBody>
                    <a:bodyPr/>
                    <a:lstStyle/>
                    <a:p>
                      <a:pPr marL="0" marR="0" lvl="0" indent="11493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72000" marR="72000"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13.1.1</a:t>
                      </a:r>
                      <a:r>
                        <a:rPr lang="es-A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Número de personas muertas, desaparecidas y afectadas directamente atribuido a desastres por cada 100.000 personas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13.1.2</a:t>
                      </a:r>
                      <a:r>
                        <a:rPr lang="es-A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Número de países que adoptan y aplican estrategias nacionales de reducción del riesgo de desastres en consonancia con el Marco de Sendái para la Reducción del Riesgo de Desastres 2015‑2030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13.1.3</a:t>
                      </a:r>
                      <a:r>
                        <a:rPr lang="es-A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Proporción de gobiernos locales que adoptan y aplican estrategias locales de reducción del riesgo de desastres en consonancia con las estrategias nacionales de reducción del riesgo de desastres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13.2.1</a:t>
                      </a:r>
                      <a:r>
                        <a:rPr lang="es-A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Número de países con contribuciones determinadas a nivel nacional, estrategias a largo plazo y planes y estrategias nacionales de adaptación y estrategias indicadas en comunicaciones sobre la adaptación y comunicaciones nacionales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13.2.2</a:t>
                      </a:r>
                      <a:r>
                        <a:rPr lang="es-A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Emisiones totales de gases de efecto invernadero por año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13.3.1</a:t>
                      </a:r>
                      <a:r>
                        <a:rPr lang="es-A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Grado en que i) la educación para la ciudadanía mundial y ii) la educación para el desarrollo sostenible se incorporan en a) las políticas nacionales de educación, b) los planes de estudio, c) la formación del profesorado y d) la evaluación de los estudiantes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13.a.1</a:t>
                      </a:r>
                      <a:r>
                        <a:rPr lang="es-AR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Cantidades proporcionadas y movilizadas en dólares de los Estados Unidos al año en relación con el objetivo actual mantenido de movilización colectiva de 100.000 millones de dólares de aquí a 2025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13.b.1</a:t>
                      </a:r>
                      <a:r>
                        <a:rPr lang="es-AR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Número de países menos adelantados y pequeños Estados insulares en desarrollo con contribuciones determinadas a nivel nacional, estrategias a largo plazo y planes, estrategias nacionales de adaptación y estrategias indicadas en comunicaciones sobre la adaptación y comunicaciones nacionales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2000" marB="72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5425625" y="1163730"/>
            <a:ext cx="2467091" cy="1519312"/>
            <a:chOff x="5425625" y="1163730"/>
            <a:chExt cx="2467091" cy="1519312"/>
          </a:xfrm>
        </p:grpSpPr>
        <p:sp>
          <p:nvSpPr>
            <p:cNvPr id="11" name="Rectángulo 10"/>
            <p:cNvSpPr/>
            <p:nvPr/>
          </p:nvSpPr>
          <p:spPr>
            <a:xfrm>
              <a:off x="6058600" y="1163730"/>
              <a:ext cx="1825407" cy="2385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9/10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679474" y="1719606"/>
              <a:ext cx="618309" cy="25723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425625" y="2416390"/>
              <a:ext cx="2467091" cy="2666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9/10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2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4F2DEE2-4287-4563-8AF8-1EEB5354B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9" t="11874" r="75835" b="45598"/>
          <a:stretch/>
        </p:blipFill>
        <p:spPr>
          <a:xfrm>
            <a:off x="4473525" y="2307101"/>
            <a:ext cx="2391507" cy="41046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C35EACB-8434-4973-987E-9E703D2E1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6" t="7349" r="60000" b="89188"/>
          <a:stretch/>
        </p:blipFill>
        <p:spPr>
          <a:xfrm>
            <a:off x="1069143" y="1480606"/>
            <a:ext cx="7821638" cy="4385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5454F97-6E3E-48F2-A69D-2A4723367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54" y="2449395"/>
            <a:ext cx="1172890" cy="11152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F9D3193-9724-4A8D-8976-B058E7606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54" y="5164641"/>
            <a:ext cx="1172890" cy="112052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E7621DE-996C-42FE-9034-BE29BCB092A3}"/>
              </a:ext>
            </a:extLst>
          </p:cNvPr>
          <p:cNvSpPr/>
          <p:nvPr/>
        </p:nvSpPr>
        <p:spPr>
          <a:xfrm>
            <a:off x="628650" y="495498"/>
            <a:ext cx="7886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de </a:t>
            </a:r>
            <a:r>
              <a:rPr lang="en-US" sz="20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endParaRPr lang="en-US" sz="2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20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en-US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endParaRPr lang="en-US" sz="2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9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606062" y="195545"/>
            <a:ext cx="6423841" cy="6662455"/>
            <a:chOff x="1606062" y="195545"/>
            <a:chExt cx="6423841" cy="666245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54" t="-249"/>
            <a:stretch/>
          </p:blipFill>
          <p:spPr>
            <a:xfrm>
              <a:off x="1866452" y="195545"/>
              <a:ext cx="6163451" cy="6662455"/>
            </a:xfrm>
            <a:prstGeom prst="rect">
              <a:avLst/>
            </a:prstGeom>
          </p:spPr>
        </p:pic>
        <p:cxnSp>
          <p:nvCxnSpPr>
            <p:cNvPr id="4" name="Conector recto de flecha 3"/>
            <p:cNvCxnSpPr/>
            <p:nvPr/>
          </p:nvCxnSpPr>
          <p:spPr>
            <a:xfrm flipH="1">
              <a:off x="5483006" y="4984652"/>
              <a:ext cx="683332" cy="655777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de flecha 6"/>
            <p:cNvCxnSpPr/>
            <p:nvPr/>
          </p:nvCxnSpPr>
          <p:spPr>
            <a:xfrm>
              <a:off x="1606062" y="4932711"/>
              <a:ext cx="810522" cy="379830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0374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80" t="8156" r="3974" b="7472"/>
          <a:stretch/>
        </p:blipFill>
        <p:spPr>
          <a:xfrm>
            <a:off x="304799" y="1090246"/>
            <a:ext cx="8581293" cy="43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28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6560" r="31282" b="7244"/>
          <a:stretch/>
        </p:blipFill>
        <p:spPr>
          <a:xfrm>
            <a:off x="1465384" y="1137139"/>
            <a:ext cx="6283569" cy="44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1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D2B60CAD-00B5-4166-9A53-F03E9997D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65" y="291901"/>
            <a:ext cx="7772400" cy="794359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 - Ecuador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9D1C2F3-75F9-498F-8C57-C63BAADEABDF}"/>
              </a:ext>
            </a:extLst>
          </p:cNvPr>
          <p:cNvSpPr txBox="1"/>
          <p:nvPr/>
        </p:nvSpPr>
        <p:spPr>
          <a:xfrm>
            <a:off x="849795" y="1639591"/>
            <a:ext cx="7663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Procesamiento </a:t>
            </a:r>
            <a:r>
              <a:rPr lang="es-E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información 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disponible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disponible </a:t>
            </a:r>
            <a:r>
              <a:rPr lang="es-ES" sz="2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y 13 (</a:t>
            </a:r>
            <a:r>
              <a:rPr lang="es-ES" sz="2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NNUU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disponible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 y 13 (Gob. Ecuador)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de información Región Amazónica</a:t>
            </a:r>
            <a:endParaRPr lang="es-E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DD41DC0-665B-41BD-ACF3-796FFB23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448A-3749-4FF0-A11A-536FF69533D4}" type="slidenum">
              <a:rPr lang="es-ES" sz="1400" smtClean="0"/>
              <a:t>18</a:t>
            </a:fld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3041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51451" y="70441"/>
            <a:ext cx="816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Nacionales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6 - Ecuador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69661"/>
              </p:ext>
            </p:extLst>
          </p:nvPr>
        </p:nvGraphicFramePr>
        <p:xfrm>
          <a:off x="126800" y="439773"/>
          <a:ext cx="8818206" cy="609073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646950"/>
                <a:gridCol w="646950"/>
                <a:gridCol w="3136299"/>
                <a:gridCol w="3136299"/>
                <a:gridCol w="1251708"/>
              </a:tblGrid>
              <a:tr h="5810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 GLOBAL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 </a:t>
                      </a:r>
                      <a:r>
                        <a:rPr lang="es-E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actual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4469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6.1.1.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población que utiliza servicios de suministro de agua potable gestionados sin riesgos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población que dispone de servicios de suministro de agua potable gestionados de manera segura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Homologado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5959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6.2.1.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población que utiliza: a) servicios de saneamiento gestionados sin riesgos y b) instalaciones para el lavado de manos con agua y jabón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Proporción de la población que utiliza servicios de saneamiento gestionados de manera segura, incluida una instalación para lavarse las manos con agua y jabón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Homologado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4469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6.3.1.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los flujos de aguas residuales domésticas e industriales tratados de manera adecuada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aguas residuales tratadas de manera segura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2979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6.3.2.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masas de agua de buena calidad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Proporción de masas de agua de buena calidad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2979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en el uso eficiente de los recursos hídricos con el paso del tiempo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en la eficiencia del uso del agua con el tiempo 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4469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6.4.2.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estrés hídrico: extracción de agua dulce en proporción a los recursos de agua dulce disponibles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estrés por escasez de agua: extracción de agua dulce como proporción de los recursos de agua dulce disponibles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2979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6.5.1.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de gestión integrada de los recursos hídricos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de aplicación de la ordenación integrada de los recursos hídricos (0-100)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5512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6.5.2.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superficie de cuencas transfronterizas sujetas a arreglos operacionales para la cooperación en materia de aguas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superficie de cuencas transfronterizas con un arreglo operacional para la cooperación en la esfera del agua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4469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6.6.1.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en la extensión de los ecosistemas relacionados con el agua con el paso del tiempo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en la extensión de los ecosistemas relacionados con el agua a lo largo del tiempo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5959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6.a.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6.a.1.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 de la asistencia oficial para el desarrollo destinada al agua y el saneamiento que forma parte de un plan de gastos coordinados por el gobierno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 de la asistencia oficial para el desarrollo destinada al agua y el saneamiento que forma parte de un plan de gastos coordinados del gobierno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Homologado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86411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6.b.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6.b.1.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dependencias administrativas locales que han establecido políticas y procedimientos operacionales para la participación de las comunidades locales en la gestión del agua y el saneamiento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dependencias administrativas locales con políticas y procedimientos operacionales establecidos para la participación de las comunidades locales en la ordenación del agua y el saneamiento 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26800" y="6530508"/>
            <a:ext cx="81240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https://www.ecuadorencifras.gob.ec/objetivos-de-desarrollo-sostenible/</a:t>
            </a:r>
          </a:p>
        </p:txBody>
      </p:sp>
    </p:spTree>
    <p:extLst>
      <p:ext uri="{BB962C8B-B14F-4D97-AF65-F5344CB8AC3E}">
        <p14:creationId xmlns:p14="http://schemas.microsoft.com/office/powerpoint/2010/main" val="22877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D2B60CAD-00B5-4166-9A53-F03E9997D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65" y="291901"/>
            <a:ext cx="7772400" cy="794359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 - Ecuador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9D1C2F3-75F9-498F-8C57-C63BAADEABDF}"/>
              </a:ext>
            </a:extLst>
          </p:cNvPr>
          <p:cNvSpPr txBox="1"/>
          <p:nvPr/>
        </p:nvSpPr>
        <p:spPr>
          <a:xfrm>
            <a:off x="849795" y="1639591"/>
            <a:ext cx="7663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Conformación equipo trabajo nacional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disponible ODS 6 y 13 (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NNUU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disponible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 y 13 (Gob. Ecuador)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Requerimientos de información Región Amazónica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DD41DC0-665B-41BD-ACF3-796FFB23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448A-3749-4FF0-A11A-536FF69533D4}" type="slidenum">
              <a:rPr lang="es-ES" sz="1400" smtClean="0"/>
              <a:t>2</a:t>
            </a:fld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9700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31713" y="0"/>
            <a:ext cx="816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Nacionales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13 - Ecuador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158184"/>
              </p:ext>
            </p:extLst>
          </p:nvPr>
        </p:nvGraphicFramePr>
        <p:xfrm>
          <a:off x="174932" y="381570"/>
          <a:ext cx="8682465" cy="614893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99499"/>
                <a:gridCol w="457200"/>
                <a:gridCol w="3716214"/>
                <a:gridCol w="3235570"/>
                <a:gridCol w="87398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 GLOBAL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 </a:t>
                      </a:r>
                      <a:r>
                        <a:rPr lang="es-ES" sz="10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actual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22" marR="5522" marT="55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13.1.2.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 que adoptan y aplican estrategias nacionales de reducción del riesgo de desastres en consonancia con el Marco de </a:t>
                      </a:r>
                      <a:r>
                        <a:rPr lang="es-E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Sendái</a:t>
                      </a:r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la Reducción del Riesgo de Desastres 2015‑2030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Número de países que cuentan con estrategias de reducción del riesgo de desastres a nivel nacional y local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Homologado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13.1.1.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personas muertas, desaparecidas y afectadas directamente atribuido a desastres por cada 100.000 personas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muertes, personas desaparecidas y afectados por desastres por cada 100.000 personas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Homologado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13.2.1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 con contribuciones determinadas a nivel nacional, estrategias a largo plazo y planes y estrategias nacionales de adaptación y estrategias indicadas en comunicaciones sobre la adaptación y comunicaciones nacionales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 que han comunicado el establecimiento o la puesta en marcha de una política, estrategia o plan integrados que aumenta su capacidad para adaptarse a los efectos adversos del cambio climático, y promueven la resiliencia al clima y un desarrollo con bajas emisiones de gases de efecto invernadero, de un modo que no comprometa la producción de alimentos (como un plan nacional de adaptación, una contribución determinada a nivel nacional, una comunicación nacional, un informe bienal de actualización o similar) 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Homologado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13.2.2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Emisiones totales de gases de efecto invernadero por año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13.3.1.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en que i) la educación para la ciudadanía mundial y ii) la educación para el desarrollo sostenible se incorporan en a) las políticas nacionales de educación, b) los planes de estudio, c) la formación del profesorado y d) la evaluación de los estudiantes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 que han incorporado la mitigación, la adaptación, la reducción del impacto y la alerta temprana en los planes de estudios de la enseñanza primaria, secundaria y terciaria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13.3.2.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 que han comunicado una mayor creación de capacidad institucional, sistémica e individual para aplicar la adaptación, la mitigación y la transferencia de Ciencia/tecnología, y las medidas de desarrollo}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13.a.1.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Cantidades proporcionadas y movilizadas en dólares de los Estados Unidos al año en relación con el objetivo actual mantenido de movilización colectiva de 100.000 millones de dólares de aquí a 2025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 en dólares de los Estados Unidos movilizada por año a partir de 2020 como parte del compromiso de los 100.000 millones de dólares 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13.b.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13.b.1.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 menos adelantados y pequeños Estados insulares en desarrollo con contribuciones determinadas a nivel nacional, estrategias a largo plazo y planes, estrategias nacionales de adaptación y estrategias indicadas en comunicaciones sobre la adaptación y comunicaciones nacionales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 menos adelantados y pequeños Estados insulares en desarrollo que están recibiendo apoyo especializado, y cantidad de apoyo, en particular financiero, tecnológico y de creación de capacidad, para los mecanismos encaminados a aumentar la capacidad de planificación y gestión eficaces en relación con el cambio climático, incluidos los centrados en las mujeres, los jóvenes y las comunidades locales y marginadas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22" marR="4022" marT="4022" marB="0"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126800" y="6530508"/>
            <a:ext cx="81240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https://www.ecuadorencifras.gob.ec/objetivos-de-desarrollo-sostenible/</a:t>
            </a:r>
          </a:p>
        </p:txBody>
      </p:sp>
    </p:spTree>
    <p:extLst>
      <p:ext uri="{BB962C8B-B14F-4D97-AF65-F5344CB8AC3E}">
        <p14:creationId xmlns:p14="http://schemas.microsoft.com/office/powerpoint/2010/main" val="29419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32165" y="127127"/>
            <a:ext cx="816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Indicadores Nacionales Identificados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6 -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Ecuador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13689"/>
              </p:ext>
            </p:extLst>
          </p:nvPr>
        </p:nvGraphicFramePr>
        <p:xfrm>
          <a:off x="187894" y="660230"/>
          <a:ext cx="8857445" cy="57607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50423"/>
                <a:gridCol w="1545325"/>
                <a:gridCol w="3753134"/>
                <a:gridCol w="1185713"/>
                <a:gridCol w="384570"/>
                <a:gridCol w="384570"/>
                <a:gridCol w="384570"/>
                <a:gridCol w="384570"/>
                <a:gridCol w="38457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Desagregación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</a:tr>
              <a:tr h="0"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6.1.1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población que utiliza servicios de suministro de agua potable gestionados sin riesgos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población que utiliza servicios de agua potable gestionados de forma segura, por zonas urbanas y rurales (%)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 potable, servicio gestionado de forma segura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46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población que dispone de servicios de suministro de agua potable gestionados de manera segura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Urbano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6.2.1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población que utiliza servicios de saneamiento gestionados sin riesgos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de saneamiento gestionados sin riesgos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Urbano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básico de saneamiento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Proporción de la población que utiliza servicios de saneamiento gestionados de manera segura, incluida una instalación para lavarse las manos con agua y jabón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Urbano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población que utiliza instalaciones para el lavado de manos con agua y jabón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Instalaciones para el lavado de manos con agua y </a:t>
                      </a:r>
                      <a:r>
                        <a:rPr lang="es-ES" sz="10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jabon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Urbano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6.a.1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 de la asistencia oficial para el desarrollo destinada al agua y el saneamiento que forma parte de un plan de gastos coordinados por el gobierno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oficial para el desarrollo total (desembolso bruto) para suministro de agua y saneamiento, por países receptores (millones de dólares estadounidenses constantes de 2018)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oficial para el desarrollo total (desembolso bruto) para suministro de agua y saneamiento, por países receptores (millones de dólares estadounidenses constantes de 2017)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 de la asistencia oficial para el desarrollo destinada al agua y el saneamiento que forma parte de un plan de gastos coordinados del gobierno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87894" y="6488668"/>
            <a:ext cx="82882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https://www.ecuadorencifras.gob.ec/objetivos-de-desarrollo-sostenible/</a:t>
            </a:r>
          </a:p>
        </p:txBody>
      </p:sp>
    </p:spTree>
    <p:extLst>
      <p:ext uri="{BB962C8B-B14F-4D97-AF65-F5344CB8AC3E}">
        <p14:creationId xmlns:p14="http://schemas.microsoft.com/office/powerpoint/2010/main" val="41236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03162" y="75523"/>
            <a:ext cx="816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Indicadores Nacionales Identificados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13 -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Ecuador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52994"/>
              </p:ext>
            </p:extLst>
          </p:nvPr>
        </p:nvGraphicFramePr>
        <p:xfrm>
          <a:off x="187894" y="453628"/>
          <a:ext cx="8812521" cy="60350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23864"/>
                <a:gridCol w="2333767"/>
                <a:gridCol w="3590805"/>
                <a:gridCol w="452817"/>
                <a:gridCol w="452817"/>
                <a:gridCol w="452817"/>
                <a:gridCol w="452817"/>
                <a:gridCol w="452817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Desagregacion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/>
                </a:tc>
              </a:tr>
              <a:tr h="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personas muertas, desaparecidas y afectadas directamente atribuido a desastres por cada 100,000 personas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muertes y personas desaparecidas atribuidas a desastres (número)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muertes y personas desaparecidas atribuidas a desastres por 100,000 habitantes (número)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muertes por desastres (número)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personas directamente afectadas atribuidas a desastres por 100,000 habitantes (número)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</a:t>
                      </a:r>
                      <a:r>
                        <a:rPr lang="pt-B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heridos</a:t>
                      </a:r>
                      <a:r>
                        <a:rPr lang="pt-B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enfermos </a:t>
                      </a:r>
                      <a:r>
                        <a:rPr lang="pt-BR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atribuidos</a:t>
                      </a:r>
                      <a:r>
                        <a:rPr lang="pt-BR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desastres (número)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personas desaparecidas por desastre (número)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personas afectadas por desastres (número)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23031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personas cuyas viviendas dañadas se atribuyeron a desastres (número)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61674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23028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personas cuyas viviendas destruidas se atribuyeron a desastres (número)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26403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personas cuyos medios de subsistencia se vieron afectados o destruidos, atribuidos a desastres (número)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muertes, personas desaparecidas y afectados por desastres por cada 100.000 personas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13.1.3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gobiernos locales que adoptan y aplican estrategias locales de reducción del riesgo de desastres en consonancia con las estrategias nacionales de reducción del riesgo de desastres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gobiernos locales (número)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gobiernos locales que adoptan e implementan estrategias locales de </a:t>
                      </a:r>
                      <a:r>
                        <a:rPr lang="es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RRD</a:t>
                      </a:r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acuerdo con las estrategias nacionales (número)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gobiernos locales que adoptan e implementan estrategias locales de reducción del riesgo de desastres en línea con las estrategias nacionales de reducción del riesgo de desastres (%)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13.1.3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gobiernos autónomos descentralizados que cuentan con sistema de gestión de riesgos.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gobiernos autónomos descentralizados que cuentan con sistema de gestión de riesgos.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13.2.1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 con contribuciones determinadas a nivel nacional, estrategias a largo plazo y planes y estrategias nacionales de adaptación y estrategias indicadas en comunicaciones sobre la adaptación y comunicaciones nacionales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instrumentos de políticas, estrategias, planes, proyectos y documentos integrados que ha puesto en marcha el Ecuador para aumentar su capacidad de adaptación al cambio climático, promover la resiliencia al clima y mitigar el cambio climático sin comprometer la producción de alimentos.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instrumentos de políticas, estrategias, planes, proyectos y documentos integrados que ha puesto en marcha el Ecuador para aumentar su capacidad de adaptación al cambio climático, promover la resiliencia al clima y mitigar el cambio climático sin comprometer la producción de alimentos.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87894" y="6488668"/>
            <a:ext cx="82882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https://www.ecuadorencifras.gob.ec/objetivos-de-desarrollo-sostenible/</a:t>
            </a:r>
          </a:p>
        </p:txBody>
      </p:sp>
    </p:spTree>
    <p:extLst>
      <p:ext uri="{BB962C8B-B14F-4D97-AF65-F5344CB8AC3E}">
        <p14:creationId xmlns:p14="http://schemas.microsoft.com/office/powerpoint/2010/main" val="355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D2B60CAD-00B5-4166-9A53-F03E9997D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65" y="291901"/>
            <a:ext cx="7772400" cy="794359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 - Ecuador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9D1C2F3-75F9-498F-8C57-C63BAADEABDF}"/>
              </a:ext>
            </a:extLst>
          </p:cNvPr>
          <p:cNvSpPr txBox="1"/>
          <p:nvPr/>
        </p:nvSpPr>
        <p:spPr>
          <a:xfrm>
            <a:off x="849795" y="1639591"/>
            <a:ext cx="7663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Procesamiento </a:t>
            </a:r>
            <a:r>
              <a:rPr lang="es-E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información 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disponible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disponible </a:t>
            </a:r>
            <a:r>
              <a:rPr lang="es-ES" sz="2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y 13 (</a:t>
            </a:r>
            <a:r>
              <a:rPr lang="es-ES" sz="2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NNUU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disponible </a:t>
            </a:r>
            <a:r>
              <a:rPr lang="es-ES" sz="2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y 13 (Gob. Ecuador)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Requerimientos de información Región Amazónica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DD41DC0-665B-41BD-ACF3-796FFB23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448A-3749-4FF0-A11A-536FF69533D4}" type="slidenum">
              <a:rPr lang="es-ES" sz="1400" smtClean="0"/>
              <a:t>23</a:t>
            </a:fld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1584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6019"/>
              </p:ext>
            </p:extLst>
          </p:nvPr>
        </p:nvGraphicFramePr>
        <p:xfrm>
          <a:off x="246185" y="539262"/>
          <a:ext cx="8581292" cy="610490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228492"/>
                <a:gridCol w="2028092"/>
                <a:gridCol w="1324708"/>
              </a:tblGrid>
              <a:tr h="0">
                <a:tc>
                  <a:txBody>
                    <a:bodyPr/>
                    <a:lstStyle/>
                    <a:p>
                      <a:pPr indent="127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Desagregación </a:t>
                      </a:r>
                      <a:endParaRPr lang="es-ES" sz="11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 nivel superior a inferior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Disponibilidad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6.1.1 Proporción de la población que utiliza servicios de suministro de agua potable gestionados sin riesgos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a nivel municipal o equivalente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6.2.1 Proporción de la población que utiliza: a) servicios de saneamiento gestionados sin riesgos y b) instalaciones para el lavado de manos con agua y jabón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a nivel municipal o equivalente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6.3.1 Proporción de los flujos de aguas residuales domésticas e industriales tratados de manera adecuada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a nivel municipal o equivalente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6.3.2 Proporción de masas de agua de buena calidad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3645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a nivel de unidades hidrográficas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 Cambio en el uso eficiente de los recursos hídricos con el paso del tiempo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a nivel municipal o equivalente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 Nivel de estrés hídrico: extracción de agua dulce en proporción a los recursos de agua dulce disponibles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a nivel de unidades hidrográficas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6.5.1 Grado de gestión integrada de los recursos hídricos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a nivel de unidades hidrográficas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6.5.2 Proporción de la superficie de cuencas transfronterizas sujetas a arreglos operacionales para la cooperación en materia de aguas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a nivel de unidades hidrográficas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6.6.1 Cambio en la extensión de los ecosistemas relacionados con el agua con el paso del tiempo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a nivel de unidades hidrográficas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6.a.1 Volumen de la asistencia oficial para el desarrollo destinada al agua y el saneamiento que forma parte de un plan de gastos coordinados por el gobierno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6.b.1 Proporción de dependencias administrativas locales que han establecido políticas y procedimientos operacionales para la participación de las comunidades locales en la gestión del agua y el saneamiento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en todos los niveles </a:t>
                      </a:r>
                      <a:r>
                        <a:rPr lang="es-AR" sz="11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subnacionales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disponibles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58573" y="87361"/>
            <a:ext cx="816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Disponibilidad de Indicadores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6 - Ecuador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52336"/>
              </p:ext>
            </p:extLst>
          </p:nvPr>
        </p:nvGraphicFramePr>
        <p:xfrm>
          <a:off x="316522" y="1406769"/>
          <a:ext cx="8581292" cy="430079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700954"/>
                <a:gridCol w="2262554"/>
                <a:gridCol w="1617784"/>
              </a:tblGrid>
              <a:tr h="219607">
                <a:tc>
                  <a:txBody>
                    <a:bodyPr/>
                    <a:lstStyle/>
                    <a:p>
                      <a:pPr indent="127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 </a:t>
                      </a:r>
                      <a:endParaRPr lang="es-E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Desagregación </a:t>
                      </a:r>
                      <a:endParaRPr lang="es-ES" sz="11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 nivel superior a inferior</a:t>
                      </a:r>
                      <a:endParaRPr lang="es-ES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Disponibilidad</a:t>
                      </a:r>
                      <a:endParaRPr lang="es-E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26457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13.1.1 Número de personas muertas, desaparecidas y afectadas directamente atribuido a desastres por cada 100.000 personas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2645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a nivel municipal o equivalente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395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13.1.2 Número de países que adoptan y aplican estrategias nacionales de reducción del riesgo de desastres en consonancia con el Marco de Sendái para la Reducción del Riesgo de Desastres 2015‑2030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35877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13.1.3 Proporción de gobiernos locales que adoptan y aplican estrategias locales de reducción del riesgo de desastres en consonancia con las estrategias nacionales de reducción del riesgo de desastres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358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en todos los niveles </a:t>
                      </a:r>
                      <a:r>
                        <a:rPr lang="es-AR" sz="11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subnacionales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disponibles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35877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13.2.1 Número de países con contribuciones determinadas a nivel nacional, estrategias a largo plazo y planes y estrategias nacionales de adaptación y estrategias indicadas en comunicaciones sobre la adaptación y comunicaciones nacionales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358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2715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en todos los niveles </a:t>
                      </a:r>
                      <a:r>
                        <a:rPr lang="es-AR" sz="11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subnacionales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disponibles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26908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13.2.2 Emisiones totales de gases de efecto invernadero por año</a:t>
                      </a:r>
                      <a:endParaRPr lang="es-ES" sz="11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2690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 en todos los niveles </a:t>
                      </a:r>
                      <a:r>
                        <a:rPr lang="es-AR" sz="11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subnacionales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disponibles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  <a:tr h="395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13.3.1 Grado en que i) la educación para la ciudadanía mundial y ii) la educación para el desarrollo sostenible se incorporan en a) las políticas nacionales de educación, b) los planes de estudio, c) la formación del profesorado y d) la evaluación de los estudiantes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 nacional por </a:t>
                      </a:r>
                      <a:r>
                        <a:rPr lang="es-AR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r>
                        <a:rPr lang="es-AR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087" marR="22087" marT="0" marB="0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40654" y="767299"/>
            <a:ext cx="816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Disponibilidad de Indicadores 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13 - Ecuador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>
            <a:extLst>
              <a:ext uri="{FF2B5EF4-FFF2-40B4-BE49-F238E27FC236}">
                <a16:creationId xmlns:a16="http://schemas.microsoft.com/office/drawing/2014/main" xmlns="" id="{EB5F250A-C6B7-4977-9331-4546D499EBC1}"/>
              </a:ext>
            </a:extLst>
          </p:cNvPr>
          <p:cNvSpPr txBox="1">
            <a:spLocks/>
          </p:cNvSpPr>
          <p:nvPr/>
        </p:nvSpPr>
        <p:spPr>
          <a:xfrm>
            <a:off x="1038371" y="536904"/>
            <a:ext cx="7772400" cy="794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0AAD296-CEC5-4E49-B819-860F8C257EFB}"/>
              </a:ext>
            </a:extLst>
          </p:cNvPr>
          <p:cNvSpPr/>
          <p:nvPr/>
        </p:nvSpPr>
        <p:spPr>
          <a:xfrm>
            <a:off x="2518119" y="1144146"/>
            <a:ext cx="588732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Marcela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Ibacache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– Projeto Amazonas OTCA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marcela.ibacache@otca.org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+55 61 9216-6152</a:t>
            </a: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Carlos Ortuño Yáñez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cortunoy@gmail.com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carlosreneortunoyanez@gmail.com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+549-1149151270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Luis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Marka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Saravia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luismarka1970@gmail.com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s-A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+591-63641356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B494FC33-DD88-4B4A-AB11-969A46659C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19922" r="25384" b="20282"/>
          <a:stretch/>
        </p:blipFill>
        <p:spPr>
          <a:xfrm>
            <a:off x="2728277" y="2255209"/>
            <a:ext cx="393559" cy="393559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055DA6F-1826-407D-BAF8-6EAA9675CC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19922" r="25384" b="20282"/>
          <a:stretch/>
        </p:blipFill>
        <p:spPr>
          <a:xfrm>
            <a:off x="2728277" y="3881885"/>
            <a:ext cx="393559" cy="393559"/>
          </a:xfrm>
          <a:prstGeom prst="rect">
            <a:avLst/>
          </a:prstGeom>
        </p:spPr>
      </p:pic>
      <p:pic>
        <p:nvPicPr>
          <p:cNvPr id="8" name="Imagen 7" descr="Imagen que contiene tabla, ventana&#10;&#10;Descripción generada automáticamente">
            <a:extLst>
              <a:ext uri="{FF2B5EF4-FFF2-40B4-BE49-F238E27FC236}">
                <a16:creationId xmlns:a16="http://schemas.microsoft.com/office/drawing/2014/main" xmlns="" id="{362260F0-DCFF-4EC3-9216-CD701A66F4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t="25877" r="17178" b="26205"/>
          <a:stretch/>
        </p:blipFill>
        <p:spPr>
          <a:xfrm>
            <a:off x="2728277" y="1907071"/>
            <a:ext cx="393559" cy="284454"/>
          </a:xfrm>
          <a:prstGeom prst="rect">
            <a:avLst/>
          </a:prstGeom>
        </p:spPr>
      </p:pic>
      <p:pic>
        <p:nvPicPr>
          <p:cNvPr id="9" name="Imagen 8" descr="Imagen que contiene tabla, ventana&#10;&#10;Descripción generada automáticamente">
            <a:extLst>
              <a:ext uri="{FF2B5EF4-FFF2-40B4-BE49-F238E27FC236}">
                <a16:creationId xmlns:a16="http://schemas.microsoft.com/office/drawing/2014/main" xmlns="" id="{DA00ED66-CC4F-4E76-B9AA-620634795E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t="25877" r="17178" b="26205"/>
          <a:stretch/>
        </p:blipFill>
        <p:spPr>
          <a:xfrm>
            <a:off x="2728277" y="3370252"/>
            <a:ext cx="393559" cy="284454"/>
          </a:xfrm>
          <a:prstGeom prst="rect">
            <a:avLst/>
          </a:prstGeom>
        </p:spPr>
      </p:pic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xmlns="" id="{AE64F550-1686-4E36-8AF7-26627046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448A-3749-4FF0-A11A-536FF69533D4}" type="slidenum">
              <a:rPr lang="es-ES" smtClean="0"/>
              <a:t>26</a:t>
            </a:fld>
            <a:endParaRPr lang="es-ES"/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BAB01C22-1FEA-47A1-9974-E9AE1BDE9D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4" t="19922" r="25384" b="20282"/>
          <a:stretch/>
        </p:blipFill>
        <p:spPr>
          <a:xfrm>
            <a:off x="2728276" y="5328205"/>
            <a:ext cx="393559" cy="393559"/>
          </a:xfrm>
          <a:prstGeom prst="rect">
            <a:avLst/>
          </a:prstGeom>
        </p:spPr>
      </p:pic>
      <p:pic>
        <p:nvPicPr>
          <p:cNvPr id="12" name="Imagen 11" descr="Imagen que contiene tabla, ventana&#10;&#10;Descripción generada automáticamente">
            <a:extLst>
              <a:ext uri="{FF2B5EF4-FFF2-40B4-BE49-F238E27FC236}">
                <a16:creationId xmlns:a16="http://schemas.microsoft.com/office/drawing/2014/main" xmlns="" id="{7580672C-D7C6-445F-A994-E893410A1B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3" t="25877" r="17178" b="26205"/>
          <a:stretch/>
        </p:blipFill>
        <p:spPr>
          <a:xfrm>
            <a:off x="2728276" y="4983077"/>
            <a:ext cx="393559" cy="2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3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xmlns="" id="{D2B60CAD-00B5-4166-9A53-F03E9997D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465" y="291901"/>
            <a:ext cx="7772400" cy="794359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 - Ecuador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9D1C2F3-75F9-498F-8C57-C63BAADEABDF}"/>
              </a:ext>
            </a:extLst>
          </p:cNvPr>
          <p:cNvSpPr txBox="1"/>
          <p:nvPr/>
        </p:nvSpPr>
        <p:spPr>
          <a:xfrm>
            <a:off x="849795" y="1639591"/>
            <a:ext cx="7663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Conformación equipo trabajo nacional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</a:t>
            </a:r>
            <a:r>
              <a:rPr lang="es-E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 ODS 6 y 13 (</a:t>
            </a:r>
            <a:r>
              <a:rPr lang="es-ES" sz="24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es-E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NNUU</a:t>
            </a:r>
            <a:r>
              <a:rPr lang="es-E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disponible </a:t>
            </a:r>
            <a:r>
              <a:rPr lang="es-ES" sz="24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y 13 (Gob. Ecuador)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s-ES" sz="2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de información Región Amazónica</a:t>
            </a:r>
            <a:endParaRPr lang="es-ES" sz="2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DD41DC0-665B-41BD-ACF3-796FFB23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448A-3749-4FF0-A11A-536FF69533D4}" type="slidenum">
              <a:rPr lang="es-ES" sz="1400" smtClean="0"/>
              <a:t>3</a:t>
            </a:fld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725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FFCE6C2-BFE1-451D-91CB-E4F341E15784}"/>
              </a:ext>
            </a:extLst>
          </p:cNvPr>
          <p:cNvSpPr/>
          <p:nvPr/>
        </p:nvSpPr>
        <p:spPr>
          <a:xfrm>
            <a:off x="609600" y="680159"/>
            <a:ext cx="7884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Nombramiento del punto focal Ecuador para la consultoría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4CB92D1-268E-4884-8FBA-B409B341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448A-3749-4FF0-A11A-536FF69533D4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66285"/>
              </p:ext>
            </p:extLst>
          </p:nvPr>
        </p:nvGraphicFramePr>
        <p:xfrm>
          <a:off x="609600" y="1705429"/>
          <a:ext cx="7976529" cy="2072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7538"/>
                <a:gridCol w="1780233"/>
                <a:gridCol w="1942012"/>
                <a:gridCol w="1776548"/>
                <a:gridCol w="1950198"/>
              </a:tblGrid>
              <a:tr h="53497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y Apellido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Institución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Cargo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57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Ecuatoriana Permanente de</a:t>
                      </a:r>
                    </a:p>
                    <a:p>
                      <a:r>
                        <a:rPr lang="es-E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Cooperación amazónica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68938">
                <a:tc gridSpan="5">
                  <a:txBody>
                    <a:bodyPr/>
                    <a:lstStyle/>
                    <a:p>
                      <a:pPr algn="ctr"/>
                      <a:endParaRPr lang="es-ES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0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FFCE6C2-BFE1-451D-91CB-E4F341E15784}"/>
              </a:ext>
            </a:extLst>
          </p:cNvPr>
          <p:cNvSpPr/>
          <p:nvPr/>
        </p:nvSpPr>
        <p:spPr>
          <a:xfrm>
            <a:off x="537905" y="127147"/>
            <a:ext cx="7884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Identificación de puntos focales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eje temático e indicadores 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4CB92D1-268E-4884-8FBA-B409B341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448A-3749-4FF0-A11A-536FF69533D4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49274"/>
              </p:ext>
            </p:extLst>
          </p:nvPr>
        </p:nvGraphicFramePr>
        <p:xfrm>
          <a:off x="359000" y="913956"/>
          <a:ext cx="8473903" cy="4984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01319"/>
                <a:gridCol w="531223"/>
                <a:gridCol w="661852"/>
                <a:gridCol w="1602377"/>
                <a:gridCol w="1689463"/>
                <a:gridCol w="1787669"/>
              </a:tblGrid>
              <a:tr h="3442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 Temático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es-BO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Apellido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Cargo/Institución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8409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de agua potable y saneamiento básico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6.1.1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6.2.1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Ministerio de Ambiente y Agua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</a:tr>
              <a:tr h="762000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 y uso eficiente del recurso hídrico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6.3.1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6.3.2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Ministerio de Ambiente y Agua</a:t>
                      </a:r>
                    </a:p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</a:tr>
              <a:tr h="344206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Integral de Recursos Hídricos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6.a</a:t>
                      </a:r>
                    </a:p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6.b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6.5.1</a:t>
                      </a:r>
                    </a:p>
                    <a:p>
                      <a:pPr algn="l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t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Ministerio de Ambiente y Agua</a:t>
                      </a:r>
                    </a:p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</a:tr>
              <a:tr h="344206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Ecosistemas relacionados con el agua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6.6.1</a:t>
                      </a:r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t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Ministerio de Ambiente y Agua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</a:tr>
              <a:tr h="344206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Climático y Reducción de Riegos</a:t>
                      </a:r>
                      <a:r>
                        <a:rPr lang="es-ES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Desastres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13.1.1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13.1.2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t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Ministerio de Ambiente y Agua</a:t>
                      </a:r>
                    </a:p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</a:tr>
              <a:tr h="344206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Climático, Estrategias, Planes Nacionales y Financiamiento Internacional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13.a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13.b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13.2.1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13.2.2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13.3.1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13.a.1</a:t>
                      </a:r>
                    </a:p>
                    <a:p>
                      <a:pPr algn="l" fontAlgn="ctr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13.b.1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t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Ministerio de Ambiente y Agua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0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FFCE6C2-BFE1-451D-91CB-E4F341E15784}"/>
              </a:ext>
            </a:extLst>
          </p:cNvPr>
          <p:cNvSpPr/>
          <p:nvPr/>
        </p:nvSpPr>
        <p:spPr>
          <a:xfrm>
            <a:off x="701187" y="351913"/>
            <a:ext cx="7884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Cronograma de trabajo- Ecuador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4CB92D1-268E-4884-8FBA-B409B341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448A-3749-4FF0-A11A-536FF69533D4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BD268661-5C5B-406E-AC54-66BC7C943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92760"/>
              </p:ext>
            </p:extLst>
          </p:nvPr>
        </p:nvGraphicFramePr>
        <p:xfrm>
          <a:off x="241780" y="998479"/>
          <a:ext cx="8525022" cy="4727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332">
                  <a:extLst>
                    <a:ext uri="{9D8B030D-6E8A-4147-A177-3AD203B41FA5}">
                      <a16:colId xmlns:a16="http://schemas.microsoft.com/office/drawing/2014/main" xmlns="" val="2828886734"/>
                    </a:ext>
                  </a:extLst>
                </a:gridCol>
                <a:gridCol w="5165799">
                  <a:extLst>
                    <a:ext uri="{9D8B030D-6E8A-4147-A177-3AD203B41FA5}">
                      <a16:colId xmlns:a16="http://schemas.microsoft.com/office/drawing/2014/main" xmlns="" val="925141684"/>
                    </a:ext>
                  </a:extLst>
                </a:gridCol>
                <a:gridCol w="1370289">
                  <a:extLst>
                    <a:ext uri="{9D8B030D-6E8A-4147-A177-3AD203B41FA5}">
                      <a16:colId xmlns:a16="http://schemas.microsoft.com/office/drawing/2014/main" xmlns="" val="1499511888"/>
                    </a:ext>
                  </a:extLst>
                </a:gridCol>
                <a:gridCol w="1451602">
                  <a:extLst>
                    <a:ext uri="{9D8B030D-6E8A-4147-A177-3AD203B41FA5}">
                      <a16:colId xmlns:a16="http://schemas.microsoft.com/office/drawing/2014/main" xmlns="" val="2619503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Nro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Plazo máximo</a:t>
                      </a:r>
                      <a:endParaRPr lang="es-A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9522675"/>
                  </a:ext>
                </a:extLst>
              </a:tr>
              <a:tr h="251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A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Recolección y envío información referida a los indicadores ODS 6 y 13 – Serie histórica 2015-2019</a:t>
                      </a: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PFC,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PFIs</a:t>
                      </a: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02/11/2020 </a:t>
                      </a: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2159560"/>
                  </a:ext>
                </a:extLst>
              </a:tr>
              <a:tr h="357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A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Recolección de información estadística demográfica y ambiental vinculada a ODS 6 y 13 – Serie histórica 2015-2019</a:t>
                      </a:r>
                      <a:endParaRPr lang="es-AR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PFC, </a:t>
                      </a:r>
                      <a:r>
                        <a:rPr lang="es-ES" sz="16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PFIs</a:t>
                      </a:r>
                      <a:endParaRPr lang="es-AR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02/11/2020</a:t>
                      </a:r>
                      <a:endParaRPr lang="es-AR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549125"/>
                  </a:ext>
                </a:extLst>
              </a:tr>
              <a:tr h="357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A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es-ES" sz="1600" dirty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Envío último reporte oficial de avances ODS 6 y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PFC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PFIs</a:t>
                      </a: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06/11/2020</a:t>
                      </a: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A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Envío breve listado de documentos e instrumentos de política pública referidos a GIRH (Planes Nacionales de Desarrollo, Planes sectoriales, programas, </a:t>
                      </a:r>
                      <a:r>
                        <a:rPr lang="es-ES" sz="1600" i="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es-ES" sz="160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AR" sz="160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PFC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PFIs</a:t>
                      </a: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Reunión PM</a:t>
                      </a: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A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Envío breve listado de documentos e instrumentos de política pública referidos a CC (NDC, Planes nacionales de adaptación, planes sectoriales, programas, </a:t>
                      </a:r>
                      <a:r>
                        <a:rPr lang="es-ES" sz="1600" i="0" u="non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es-ES" sz="1600" i="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AR" sz="160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PFC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PFIs</a:t>
                      </a: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Reunión PM</a:t>
                      </a: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AR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AR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Envío listado de autoridades y especialistas sectorial que pueden ser consultados para recabar información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i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PFC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PFIs</a:t>
                      </a: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Reunión PM</a:t>
                      </a:r>
                      <a:endParaRPr lang="es-AR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6DEA72C9-A4AE-487F-9A81-981F34A74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27" y="6015693"/>
            <a:ext cx="77630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PFC </a:t>
            </a:r>
            <a:r>
              <a: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punto focal para consultoría; </a:t>
            </a:r>
            <a:r>
              <a:rPr kumimoji="0" lang="es-AR" altLang="es-A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PFIs</a:t>
            </a:r>
            <a:r>
              <a:rPr kumimoji="0" lang="es-AR" altLang="es-A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puntos focales para cada indicador/según ejes temáticos	</a:t>
            </a:r>
            <a:endParaRPr kumimoji="0" lang="es-AR" alt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FFCE6C2-BFE1-451D-91CB-E4F341E15784}"/>
              </a:ext>
            </a:extLst>
          </p:cNvPr>
          <p:cNvSpPr/>
          <p:nvPr/>
        </p:nvSpPr>
        <p:spPr>
          <a:xfrm>
            <a:off x="544427" y="38729"/>
            <a:ext cx="7884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nstituciones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nacionales gubernamentales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responsables ODS 6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4CB92D1-268E-4884-8FBA-B409B341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448A-3749-4FF0-A11A-536FF69533D4}" type="slidenum">
              <a:rPr lang="es-ES" smtClean="0"/>
              <a:t>7</a:t>
            </a:fld>
            <a:endParaRPr 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87321"/>
              </p:ext>
            </p:extLst>
          </p:nvPr>
        </p:nvGraphicFramePr>
        <p:xfrm>
          <a:off x="316523" y="620598"/>
          <a:ext cx="8569569" cy="555792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39261"/>
                <a:gridCol w="621324"/>
                <a:gridCol w="4208584"/>
                <a:gridCol w="1763200"/>
                <a:gridCol w="14372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 GLOBAL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Institución responsable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Fuente de información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6.1.1.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población que utiliza servicios de suministro de agua potable gestionados sin riesgos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Nacional de Estadística y Censos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Encuesta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6.2.1.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población que utiliza: a) servicios de saneamiento gestionados sin riesgos y b) instalaciones para el lavado de manos con agua y jabón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Nacional de Estadística y Censos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Encuesta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6.3.1.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los flujos de aguas residuales domésticas e industriales tratados de manera adecuada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6.3.2.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masas de agua de buena calidad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Nacional del Agua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Registros Administrativos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en el uso eficiente de los recursos hídricos con el paso del tiempo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Nacional del Agua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Registros Administrativos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6.4.2.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estrés hídrico: extracción de agua dulce en proporción a los recursos de agua dulce disponibles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Nacional del Agua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Registros Administrativos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6.5.1.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de gestión integrada de los recursos hídricos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Nacional del Agua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6.5.2.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la superficie de cuencas transfronterizas sujetas a arreglos operacionales para la cooperación en materia de aguas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Nacional del Agua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6.6.1.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en la extensión de los ecosistemas relacionados con el agua con el paso del tiempo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6.a.1.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 de la asistencia oficial para el desarrollo destinada al agua y el saneamiento que forma parte de un plan de gastos coordinados por el gobierno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Ministerio de Relaciones Exteriores y Movilidad Humana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Registros Administrativos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6.b.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6.b.1.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Proporción de dependencias administrativas locales que han establecido políticas y procedimientos operacionales para la participación de las comunidades locales en la gestión del agua y el saneamiento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FFCE6C2-BFE1-451D-91CB-E4F341E15784}"/>
              </a:ext>
            </a:extLst>
          </p:cNvPr>
          <p:cNvSpPr/>
          <p:nvPr/>
        </p:nvSpPr>
        <p:spPr>
          <a:xfrm>
            <a:off x="339634" y="90611"/>
            <a:ext cx="8569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Instituciones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nacionales gubernamentales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responsables ODS 13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4CB92D1-268E-4884-8FBA-B409B341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448A-3749-4FF0-A11A-536FF69533D4}" type="slidenum">
              <a:rPr lang="es-ES" smtClean="0"/>
              <a:t>8</a:t>
            </a:fld>
            <a:endParaRPr 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25835"/>
              </p:ext>
            </p:extLst>
          </p:nvPr>
        </p:nvGraphicFramePr>
        <p:xfrm>
          <a:off x="339634" y="678290"/>
          <a:ext cx="8503787" cy="50066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20395"/>
                <a:gridCol w="720395"/>
                <a:gridCol w="4460475"/>
                <a:gridCol w="1336431"/>
                <a:gridCol w="1266091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 GLOBAL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Institución responsable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Fuente de información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13.1.2.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 que adoptan y aplican estrategias nacionales de reducción del riesgo de desastres en consonancia con el Marco de Sendái para la Reducción del Riesgo de Desastres 2015‑2030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Nacional  de Gestión de Riesgos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Registros Administrativos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13.1.1.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personas muertas, desaparecidas y afectadas directamente atribuido a desastres por cada 100.000 personas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Secretaría Nacional  de Gestión de Riesgos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Registros Administrativos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13.2.1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 con contribuciones determinadas a nivel nacional, estrategias a largo plazo y planes y estrategias nacionales de adaptación y estrategias indicadas en comunicaciones sobre la adaptación y comunicaciones nacionales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Ministerio del Ambiente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Registros Administrativos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13.2.2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Emisiones totales de gases de efecto invernadero por año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13.3.1.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 en que i) la educación para la ciudadanía mundial y ii) la educación para el desarrollo sostenible se incorporan en a) las políticas nacionales de educación, b) los planes de estudio, c) la formación del profesorado y d) la evaluación de los estudiantes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13.3.2.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13.a.1.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Cantidades proporcionadas y movilizadas en dólares de los Estados Unidos al año en relación con el objetivo actual mantenido de movilización colectiva de 100.000 millones de dólares de aquí a 2025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13.b.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13.b.1.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países menos adelantados y pequeños Estados insulares en desarrollo con contribuciones determinadas a nivel nacional, estrategias a largo plazo y planes, estrategias nacionales de adaptación y estrategias indicadas en comunicaciones sobre la adaptación y comunicaciones nacionales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79" y="582078"/>
            <a:ext cx="7710672" cy="592757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FFCE6C2-BFE1-451D-91CB-E4F341E15784}"/>
              </a:ext>
            </a:extLst>
          </p:cNvPr>
          <p:cNvSpPr/>
          <p:nvPr/>
        </p:nvSpPr>
        <p:spPr>
          <a:xfrm>
            <a:off x="339634" y="90611"/>
            <a:ext cx="8569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Plataforma de trabajo – Consultoría ODS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6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3978</Words>
  <Application>Microsoft Office PowerPoint</Application>
  <PresentationFormat>Presentación en pantalla (4:3)</PresentationFormat>
  <Paragraphs>786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Reunión Virtual   Consultoría: “Sistematización del cumplimiento de los Objetivos de Desarrollo Sostenible 6 y 13 en la región de la cuenca Amazónica”  Ecuador</vt:lpstr>
      <vt:lpstr>Agenda - Ecuador</vt:lpstr>
      <vt:lpstr>Agenda - Ecuador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 - Ecuador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 - Ecuador</vt:lpstr>
      <vt:lpstr>Presentación de PowerPoint</vt:lpstr>
      <vt:lpstr>Presentación de PowerPoint</vt:lpstr>
      <vt:lpstr>Presentación de PowerPoint</vt:lpstr>
      <vt:lpstr>Presentación de PowerPoint</vt:lpstr>
      <vt:lpstr>Agenda - Ecuador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Virtual   Consultoría: “Sistematización del cumplimiento de los Objetivos de Desarrollo Sostenible 6 y 13 en la región de la cuenca Amazónica”</dc:title>
  <dc:creator>Carlos Ortuño</dc:creator>
  <cp:lastModifiedBy>Luis Marka</cp:lastModifiedBy>
  <cp:revision>105</cp:revision>
  <dcterms:created xsi:type="dcterms:W3CDTF">2020-10-14T11:00:19Z</dcterms:created>
  <dcterms:modified xsi:type="dcterms:W3CDTF">2020-11-18T01:08:19Z</dcterms:modified>
</cp:coreProperties>
</file>